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3"/>
  </p:handoutMasterIdLst>
  <p:sldIdLst>
    <p:sldId id="256" r:id="rId2"/>
    <p:sldId id="283" r:id="rId3"/>
    <p:sldId id="287" r:id="rId4"/>
    <p:sldId id="294" r:id="rId5"/>
    <p:sldId id="295" r:id="rId6"/>
    <p:sldId id="296" r:id="rId7"/>
    <p:sldId id="297" r:id="rId8"/>
    <p:sldId id="298" r:id="rId9"/>
    <p:sldId id="288" r:id="rId10"/>
    <p:sldId id="257" r:id="rId11"/>
    <p:sldId id="258" r:id="rId12"/>
    <p:sldId id="259" r:id="rId13"/>
    <p:sldId id="260" r:id="rId14"/>
    <p:sldId id="261" r:id="rId15"/>
    <p:sldId id="292" r:id="rId16"/>
    <p:sldId id="262" r:id="rId17"/>
    <p:sldId id="263" r:id="rId18"/>
    <p:sldId id="264" r:id="rId19"/>
    <p:sldId id="265" r:id="rId20"/>
    <p:sldId id="266" r:id="rId21"/>
    <p:sldId id="267" r:id="rId22"/>
    <p:sldId id="268" r:id="rId23"/>
    <p:sldId id="280" r:id="rId24"/>
    <p:sldId id="269" r:id="rId25"/>
    <p:sldId id="270" r:id="rId26"/>
    <p:sldId id="271" r:id="rId27"/>
    <p:sldId id="272" r:id="rId28"/>
    <p:sldId id="273" r:id="rId29"/>
    <p:sldId id="274" r:id="rId30"/>
    <p:sldId id="275" r:id="rId31"/>
    <p:sldId id="276" r:id="rId32"/>
    <p:sldId id="277" r:id="rId33"/>
    <p:sldId id="278" r:id="rId34"/>
    <p:sldId id="279" r:id="rId35"/>
    <p:sldId id="281" r:id="rId36"/>
    <p:sldId id="282" r:id="rId37"/>
    <p:sldId id="301" r:id="rId38"/>
    <p:sldId id="289" r:id="rId39"/>
    <p:sldId id="293" r:id="rId40"/>
    <p:sldId id="299" r:id="rId41"/>
    <p:sldId id="300"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6" d="100"/>
          <a:sy n="106" d="100"/>
        </p:scale>
        <p:origin x="130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a:defRPr sz="1200" smtClean="0"/>
            </a:lvl1pPr>
          </a:lstStyle>
          <a:p>
            <a:pPr>
              <a:defRPr/>
            </a:pPr>
            <a:endParaRPr lang="en-US" dirty="0"/>
          </a:p>
        </p:txBody>
      </p:sp>
      <p:sp>
        <p:nvSpPr>
          <p:cNvPr id="76803"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a:defRPr sz="1200" smtClean="0"/>
            </a:lvl1pPr>
          </a:lstStyle>
          <a:p>
            <a:pPr>
              <a:defRPr/>
            </a:pPr>
            <a:endParaRPr lang="en-US" dirty="0"/>
          </a:p>
        </p:txBody>
      </p:sp>
      <p:sp>
        <p:nvSpPr>
          <p:cNvPr id="7680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a:defRPr sz="1200" smtClean="0"/>
            </a:lvl1pPr>
          </a:lstStyle>
          <a:p>
            <a:pPr>
              <a:defRPr/>
            </a:pPr>
            <a:endParaRPr lang="en-US" dirty="0"/>
          </a:p>
        </p:txBody>
      </p:sp>
      <p:sp>
        <p:nvSpPr>
          <p:cNvPr id="7680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a:defRPr sz="1200" smtClean="0"/>
            </a:lvl1pPr>
          </a:lstStyle>
          <a:p>
            <a:pPr>
              <a:defRPr/>
            </a:pPr>
            <a:fld id="{A0FF3470-B7AC-4CCC-B503-AF416BBCBBC1}" type="slidenum">
              <a:rPr lang="en-US"/>
              <a:pPr>
                <a:defRPr/>
              </a:pPr>
              <a:t>‹#›</a:t>
            </a:fld>
            <a:endParaRPr lang="en-US" dirty="0"/>
          </a:p>
        </p:txBody>
      </p:sp>
    </p:spTree>
    <p:extLst>
      <p:ext uri="{BB962C8B-B14F-4D97-AF65-F5344CB8AC3E}">
        <p14:creationId xmlns:p14="http://schemas.microsoft.com/office/powerpoint/2010/main" val="22470082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6964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69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F728B365-990D-4C52-A849-7128052021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AD13AA0-BABD-4E8D-B6D8-9278CC5BFF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A9EFAE5-2B3B-42E6-8D21-72733EC1A7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C094398-1D98-4FD0-BB57-8B759015BC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C88EC725-E9FC-48D1-93D4-868C11F55E9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12F0BF6-D215-41DD-94BC-6B24E0D2D70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A9714D2D-3E18-43A7-A978-28E021AE5EA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825FE44-5C3A-46BA-B1B9-8AA4354B719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530725"/>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0345DC9-3D9D-48D1-9848-41D086CEFE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1597DF8-9534-4610-A955-C6B8E074741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EFE7DB7-6360-4FEF-B6D7-9DF2E602A4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96808C5-4081-42FA-846C-F6E42765B4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A79F2C9-1D69-4519-A540-C05F90E70B4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4B7B222-9764-4520-901A-1D1FCB4D5B6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94A751A1-1AC3-4C2B-A348-2BB9665F44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B781ABA-8664-4806-98A2-8402549B952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D73898A-29EF-41EC-8A5B-E36E3F3D35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68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68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68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68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68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65E54B75-BD76-4694-98C4-839FB059BE6C}" type="slidenum">
              <a:rPr lang="en-US"/>
              <a:pPr>
                <a:defRPr/>
              </a:pPr>
              <a:t>‹#›</a:t>
            </a:fld>
            <a:endParaRPr lang="en-US" dirty="0"/>
          </a:p>
        </p:txBody>
      </p:sp>
      <p:sp>
        <p:nvSpPr>
          <p:cNvPr id="68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2.jpeg"/><Relationship Id="rId1" Type="http://schemas.openxmlformats.org/officeDocument/2006/relationships/slideLayout" Target="../slideLayouts/slideLayout15.xml"/><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5.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5.xm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5.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4.xml"/><Relationship Id="rId5" Type="http://schemas.openxmlformats.org/officeDocument/2006/relationships/image" Target="../media/image70.jpeg"/><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5.xml"/><Relationship Id="rId5" Type="http://schemas.openxmlformats.org/officeDocument/2006/relationships/image" Target="../media/image76.jpeg"/><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5.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1143000"/>
            <a:ext cx="6858000" cy="2209800"/>
          </a:xfrm>
        </p:spPr>
        <p:txBody>
          <a:bodyPr/>
          <a:lstStyle/>
          <a:p>
            <a:pPr eaLnBrk="1" hangingPunct="1"/>
            <a:r>
              <a:rPr lang="en-US" sz="4400" dirty="0" smtClean="0"/>
              <a:t>Newtown Police Department </a:t>
            </a:r>
            <a:r>
              <a:rPr lang="en-US" sz="3000" b="1" dirty="0" smtClean="0"/>
              <a:t>Facility Needs Assessment &amp; Validation</a:t>
            </a:r>
          </a:p>
        </p:txBody>
      </p:sp>
      <p:sp>
        <p:nvSpPr>
          <p:cNvPr id="3075" name="Rectangle 3"/>
          <p:cNvSpPr>
            <a:spLocks noGrp="1" noChangeArrowheads="1"/>
          </p:cNvSpPr>
          <p:nvPr>
            <p:ph type="subTitle" idx="1"/>
          </p:nvPr>
        </p:nvSpPr>
        <p:spPr>
          <a:xfrm>
            <a:off x="1143000" y="4191000"/>
            <a:ext cx="7086600" cy="1600200"/>
          </a:xfrm>
        </p:spPr>
        <p:txBody>
          <a:bodyPr/>
          <a:lstStyle/>
          <a:p>
            <a:pPr eaLnBrk="1" hangingPunct="1"/>
            <a:r>
              <a:rPr lang="en-US" sz="2000" dirty="0" smtClean="0"/>
              <a:t>The following presentation identifies the facts through 19 years of research to justify moving forward.</a:t>
            </a:r>
          </a:p>
          <a:p>
            <a:pPr eaLnBrk="1" hangingPunct="1"/>
            <a:endParaRPr lang="en-US" sz="2000" b="1" i="1" dirty="0" smtClean="0"/>
          </a:p>
          <a:p>
            <a:pPr eaLnBrk="1" hangingPunct="1"/>
            <a:r>
              <a:rPr lang="en-US" sz="2000" b="1" i="1" dirty="0" smtClean="0"/>
              <a:t>“</a:t>
            </a:r>
            <a:r>
              <a:rPr lang="en-US" sz="2000" b="1" i="1" dirty="0"/>
              <a:t>Give us the tools and we will do the job”</a:t>
            </a:r>
            <a:endParaRPr lang="en-US" sz="2000" dirty="0"/>
          </a:p>
          <a:p>
            <a:pPr eaLnBrk="1" hangingPunct="1"/>
            <a:r>
              <a:rPr lang="en-US" sz="2000" dirty="0"/>
              <a:t>- Winston Churchill</a:t>
            </a:r>
          </a:p>
          <a:p>
            <a:pPr eaLnBrk="1" hangingPunct="1"/>
            <a:endParaRPr lang="en-US" dirty="0" smtClean="0"/>
          </a:p>
        </p:txBody>
      </p:sp>
      <p:sp>
        <p:nvSpPr>
          <p:cNvPr id="3076" name="Text Box 4"/>
          <p:cNvSpPr txBox="1">
            <a:spLocks noChangeArrowheads="1"/>
          </p:cNvSpPr>
          <p:nvPr/>
        </p:nvSpPr>
        <p:spPr bwMode="auto">
          <a:xfrm>
            <a:off x="6324600" y="6096000"/>
            <a:ext cx="2667000" cy="738664"/>
          </a:xfrm>
          <a:prstGeom prst="rect">
            <a:avLst/>
          </a:prstGeom>
          <a:noFill/>
          <a:ln w="9525">
            <a:noFill/>
            <a:miter lim="800000"/>
            <a:headEnd/>
            <a:tailEnd/>
          </a:ln>
        </p:spPr>
        <p:txBody>
          <a:bodyPr wrap="square">
            <a:spAutoFit/>
          </a:bodyPr>
          <a:lstStyle/>
          <a:p>
            <a:pPr>
              <a:spcBef>
                <a:spcPct val="50000"/>
              </a:spcBef>
            </a:pPr>
            <a:r>
              <a:rPr lang="en-US" sz="1400" dirty="0"/>
              <a:t>By </a:t>
            </a:r>
            <a:r>
              <a:rPr lang="en-US" sz="1400" dirty="0" smtClean="0"/>
              <a:t>Chief James Viadero and Lieutenant </a:t>
            </a:r>
            <a:r>
              <a:rPr lang="en-US" sz="1400" dirty="0"/>
              <a:t>David </a:t>
            </a:r>
            <a:r>
              <a:rPr lang="en-US" sz="1400" dirty="0" smtClean="0"/>
              <a:t>Kullgren Updated 08/16/2018</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Building Exterior</a:t>
            </a:r>
          </a:p>
        </p:txBody>
      </p:sp>
      <p:sp>
        <p:nvSpPr>
          <p:cNvPr id="6147" name="Rectangle 15"/>
          <p:cNvSpPr>
            <a:spLocks noGrp="1" noChangeArrowheads="1"/>
          </p:cNvSpPr>
          <p:nvPr>
            <p:ph type="body" sz="half" idx="1"/>
          </p:nvPr>
        </p:nvSpPr>
        <p:spPr>
          <a:xfrm>
            <a:off x="609600" y="4419600"/>
            <a:ext cx="4114800" cy="1711325"/>
          </a:xfrm>
        </p:spPr>
        <p:txBody>
          <a:bodyPr/>
          <a:lstStyle/>
          <a:p>
            <a:pPr eaLnBrk="1" hangingPunct="1"/>
            <a:r>
              <a:rPr lang="en-US" sz="1800" dirty="0" smtClean="0"/>
              <a:t>Newtown PD currently 8,540 SQF</a:t>
            </a:r>
          </a:p>
          <a:p>
            <a:pPr eaLnBrk="1" hangingPunct="1"/>
            <a:r>
              <a:rPr lang="en-US" sz="1800" dirty="0" smtClean="0"/>
              <a:t>Inadequate facility to operate efficiently and securely</a:t>
            </a:r>
          </a:p>
        </p:txBody>
      </p:sp>
      <p:sp>
        <p:nvSpPr>
          <p:cNvPr id="6148" name="Rectangle 10"/>
          <p:cNvSpPr>
            <a:spLocks noGrp="1" noChangeArrowheads="1"/>
          </p:cNvSpPr>
          <p:nvPr>
            <p:ph type="body" sz="half" idx="2"/>
          </p:nvPr>
        </p:nvSpPr>
        <p:spPr>
          <a:xfrm>
            <a:off x="4876800" y="4419600"/>
            <a:ext cx="4038600" cy="1711325"/>
          </a:xfrm>
        </p:spPr>
        <p:txBody>
          <a:bodyPr/>
          <a:lstStyle/>
          <a:p>
            <a:pPr eaLnBrk="1" hangingPunct="1"/>
            <a:r>
              <a:rPr lang="en-US" sz="1800" dirty="0" smtClean="0"/>
              <a:t>25,000 SQF</a:t>
            </a:r>
          </a:p>
          <a:p>
            <a:pPr eaLnBrk="1" hangingPunct="1"/>
            <a:r>
              <a:rPr lang="en-US" sz="1800" dirty="0" smtClean="0"/>
              <a:t>Professionalism</a:t>
            </a:r>
          </a:p>
          <a:p>
            <a:pPr eaLnBrk="1" hangingPunct="1"/>
            <a:r>
              <a:rPr lang="en-US" sz="1800" dirty="0" smtClean="0"/>
              <a:t>Pride</a:t>
            </a:r>
          </a:p>
          <a:p>
            <a:pPr eaLnBrk="1" hangingPunct="1"/>
            <a:r>
              <a:rPr lang="en-US" sz="1800" dirty="0" smtClean="0"/>
              <a:t>Energy efficient utilities</a:t>
            </a:r>
          </a:p>
        </p:txBody>
      </p:sp>
      <p:pic>
        <p:nvPicPr>
          <p:cNvPr id="6149" name="Picture 9" descr="Weathers Field "/>
          <p:cNvPicPr>
            <a:picLocks noGrp="1" noChangeAspect="1" noChangeArrowheads="1"/>
          </p:cNvPicPr>
          <p:nvPr>
            <p:ph sz="half" idx="4294967295"/>
          </p:nvPr>
        </p:nvPicPr>
        <p:blipFill>
          <a:blip r:embed="rId2" cstate="print"/>
          <a:srcRect/>
          <a:stretch>
            <a:fillRect/>
          </a:stretch>
        </p:blipFill>
        <p:spPr>
          <a:xfrm>
            <a:off x="4953000" y="1774825"/>
            <a:ext cx="3962400" cy="2355850"/>
          </a:xfrm>
          <a:noFill/>
          <a:ln w="25400">
            <a:solidFill>
              <a:srgbClr val="FF0000"/>
            </a:solidFill>
          </a:ln>
        </p:spPr>
      </p:pic>
      <p:pic>
        <p:nvPicPr>
          <p:cNvPr id="6150" name="Picture 12" descr="Exterior 1"/>
          <p:cNvPicPr>
            <a:picLocks noChangeAspect="1" noChangeArrowheads="1"/>
          </p:cNvPicPr>
          <p:nvPr/>
        </p:nvPicPr>
        <p:blipFill>
          <a:blip r:embed="rId3" cstate="print"/>
          <a:srcRect b="17143"/>
          <a:stretch>
            <a:fillRect/>
          </a:stretch>
        </p:blipFill>
        <p:spPr bwMode="auto">
          <a:xfrm>
            <a:off x="381000" y="1752600"/>
            <a:ext cx="4114800" cy="2386013"/>
          </a:xfrm>
          <a:prstGeom prst="rect">
            <a:avLst/>
          </a:prstGeom>
          <a:noFill/>
          <a:ln w="9525">
            <a:solidFill>
              <a:schemeClr val="tx1"/>
            </a:solidFill>
            <a:miter lim="800000"/>
            <a:headEnd/>
            <a:tailEnd/>
          </a:ln>
        </p:spPr>
      </p:pic>
      <p:sp>
        <p:nvSpPr>
          <p:cNvPr id="4109" name="Text Box 13"/>
          <p:cNvSpPr txBox="1">
            <a:spLocks noChangeArrowheads="1"/>
          </p:cNvSpPr>
          <p:nvPr/>
        </p:nvSpPr>
        <p:spPr bwMode="auto">
          <a:xfrm>
            <a:off x="5943600" y="39624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6152" name="Rectangle 18"/>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1" name="Text Box 13"/>
          <p:cNvSpPr txBox="1">
            <a:spLocks noChangeArrowheads="1"/>
          </p:cNvSpPr>
          <p:nvPr/>
        </p:nvSpPr>
        <p:spPr bwMode="auto">
          <a:xfrm>
            <a:off x="1295400" y="39624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Parking, Front</a:t>
            </a:r>
          </a:p>
        </p:txBody>
      </p:sp>
      <p:sp>
        <p:nvSpPr>
          <p:cNvPr id="7171" name="Rectangle 13"/>
          <p:cNvSpPr>
            <a:spLocks noGrp="1" noChangeArrowheads="1"/>
          </p:cNvSpPr>
          <p:nvPr>
            <p:ph type="body" sz="half" idx="1"/>
          </p:nvPr>
        </p:nvSpPr>
        <p:spPr>
          <a:xfrm>
            <a:off x="685800" y="1600200"/>
            <a:ext cx="5105400" cy="1600200"/>
          </a:xfrm>
        </p:spPr>
        <p:txBody>
          <a:bodyPr/>
          <a:lstStyle/>
          <a:p>
            <a:pPr eaLnBrk="1" hangingPunct="1">
              <a:lnSpc>
                <a:spcPct val="90000"/>
              </a:lnSpc>
            </a:pPr>
            <a:r>
              <a:rPr lang="en-US" sz="2400" dirty="0" smtClean="0"/>
              <a:t>Insufficient parking for staff, department vehicles and visitors. </a:t>
            </a:r>
          </a:p>
          <a:p>
            <a:pPr eaLnBrk="1" hangingPunct="1">
              <a:lnSpc>
                <a:spcPct val="90000"/>
              </a:lnSpc>
            </a:pPr>
            <a:r>
              <a:rPr lang="en-US" sz="2400" dirty="0" smtClean="0"/>
              <a:t>No secure parking for department vehicles.</a:t>
            </a:r>
          </a:p>
        </p:txBody>
      </p:sp>
      <p:pic>
        <p:nvPicPr>
          <p:cNvPr id="7172" name="Picture 8" descr="Building Pics -front parking"/>
          <p:cNvPicPr>
            <a:picLocks noGrp="1" noChangeAspect="1" noChangeArrowheads="1"/>
          </p:cNvPicPr>
          <p:nvPr>
            <p:ph sz="half" idx="2"/>
          </p:nvPr>
        </p:nvPicPr>
        <p:blipFill>
          <a:blip r:embed="rId2" cstate="print"/>
          <a:srcRect/>
          <a:stretch>
            <a:fillRect/>
          </a:stretch>
        </p:blipFill>
        <p:spPr>
          <a:xfrm>
            <a:off x="5638800" y="4076700"/>
            <a:ext cx="3200400" cy="2400300"/>
          </a:xfrm>
          <a:noFill/>
          <a:ln>
            <a:solidFill>
              <a:schemeClr val="tx1"/>
            </a:solidFill>
          </a:ln>
        </p:spPr>
      </p:pic>
      <p:pic>
        <p:nvPicPr>
          <p:cNvPr id="7173" name="Picture 9" descr="Building Pics -side parking 2"/>
          <p:cNvPicPr>
            <a:picLocks noGrp="1" noChangeAspect="1" noChangeArrowheads="1"/>
          </p:cNvPicPr>
          <p:nvPr>
            <p:ph sz="quarter" idx="4294967295"/>
          </p:nvPr>
        </p:nvPicPr>
        <p:blipFill>
          <a:blip r:embed="rId3" cstate="print"/>
          <a:srcRect/>
          <a:stretch>
            <a:fillRect/>
          </a:stretch>
        </p:blipFill>
        <p:spPr>
          <a:xfrm>
            <a:off x="5867400" y="1714500"/>
            <a:ext cx="2895600" cy="2171700"/>
          </a:xfrm>
          <a:noFill/>
          <a:ln>
            <a:solidFill>
              <a:schemeClr val="tx1"/>
            </a:solidFill>
          </a:ln>
        </p:spPr>
      </p:pic>
      <p:pic>
        <p:nvPicPr>
          <p:cNvPr id="7174" name="Picture 10" descr="Weathers Field"/>
          <p:cNvPicPr>
            <a:picLocks noGrp="1" noChangeAspect="1" noChangeArrowheads="1"/>
          </p:cNvPicPr>
          <p:nvPr>
            <p:ph sz="quarter" idx="4294967295"/>
          </p:nvPr>
        </p:nvPicPr>
        <p:blipFill>
          <a:blip r:embed="rId4" cstate="print"/>
          <a:srcRect/>
          <a:stretch>
            <a:fillRect/>
          </a:stretch>
        </p:blipFill>
        <p:spPr>
          <a:xfrm>
            <a:off x="1130300" y="3125788"/>
            <a:ext cx="3679825" cy="2189162"/>
          </a:xfrm>
          <a:noFill/>
          <a:ln w="25400">
            <a:solidFill>
              <a:srgbClr val="FF0000"/>
            </a:solidFill>
          </a:ln>
        </p:spPr>
      </p:pic>
      <p:pic>
        <p:nvPicPr>
          <p:cNvPr id="7175" name="Picture 14" descr="Farmington"/>
          <p:cNvPicPr>
            <a:picLocks noChangeAspect="1" noChangeArrowheads="1"/>
          </p:cNvPicPr>
          <p:nvPr/>
        </p:nvPicPr>
        <p:blipFill>
          <a:blip r:embed="rId5" cstate="print"/>
          <a:srcRect/>
          <a:stretch>
            <a:fillRect/>
          </a:stretch>
        </p:blipFill>
        <p:spPr bwMode="auto">
          <a:xfrm>
            <a:off x="1981200" y="4800600"/>
            <a:ext cx="3284538" cy="1843088"/>
          </a:xfrm>
          <a:prstGeom prst="rect">
            <a:avLst/>
          </a:prstGeom>
          <a:noFill/>
          <a:ln w="25400">
            <a:solidFill>
              <a:srgbClr val="FF0000"/>
            </a:solidFill>
            <a:miter lim="800000"/>
            <a:headEnd/>
            <a:tailEnd/>
          </a:ln>
        </p:spPr>
      </p:pic>
      <p:sp>
        <p:nvSpPr>
          <p:cNvPr id="5135" name="Text Box 15"/>
          <p:cNvSpPr txBox="1">
            <a:spLocks noChangeArrowheads="1"/>
          </p:cNvSpPr>
          <p:nvPr/>
        </p:nvSpPr>
        <p:spPr bwMode="auto">
          <a:xfrm>
            <a:off x="2362200" y="46482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7177" name="Rectangle 17"/>
          <p:cNvSpPr>
            <a:spLocks noChangeArrowheads="1"/>
          </p:cNvSpPr>
          <p:nvPr/>
        </p:nvSpPr>
        <p:spPr bwMode="auto">
          <a:xfrm>
            <a:off x="7086600" y="64770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6324600" y="3810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Parking, Rear</a:t>
            </a:r>
          </a:p>
        </p:txBody>
      </p:sp>
      <p:sp>
        <p:nvSpPr>
          <p:cNvPr id="8195" name="Rectangle 10"/>
          <p:cNvSpPr>
            <a:spLocks noGrp="1" noChangeArrowheads="1"/>
          </p:cNvSpPr>
          <p:nvPr>
            <p:ph type="body" sz="half" idx="1"/>
          </p:nvPr>
        </p:nvSpPr>
        <p:spPr>
          <a:xfrm>
            <a:off x="533400" y="1676400"/>
            <a:ext cx="4038600" cy="2362200"/>
          </a:xfrm>
        </p:spPr>
        <p:txBody>
          <a:bodyPr/>
          <a:lstStyle/>
          <a:p>
            <a:pPr eaLnBrk="1" hangingPunct="1">
              <a:lnSpc>
                <a:spcPct val="80000"/>
              </a:lnSpc>
            </a:pPr>
            <a:r>
              <a:rPr lang="en-US" sz="2000" dirty="0" smtClean="0"/>
              <a:t>Inadequate parking for staff, department and visitor vehicles.</a:t>
            </a:r>
          </a:p>
          <a:p>
            <a:pPr eaLnBrk="1" hangingPunct="1">
              <a:lnSpc>
                <a:spcPct val="80000"/>
              </a:lnSpc>
            </a:pPr>
            <a:r>
              <a:rPr lang="en-US" sz="2000" dirty="0" smtClean="0"/>
              <a:t>No covered parking for department vehicles.</a:t>
            </a:r>
          </a:p>
          <a:p>
            <a:pPr eaLnBrk="1" hangingPunct="1">
              <a:lnSpc>
                <a:spcPct val="80000"/>
              </a:lnSpc>
            </a:pPr>
            <a:r>
              <a:rPr lang="en-US" sz="2000" dirty="0" smtClean="0"/>
              <a:t>No secure parking for department or staff vehicles.</a:t>
            </a:r>
          </a:p>
          <a:p>
            <a:pPr eaLnBrk="1" hangingPunct="1">
              <a:lnSpc>
                <a:spcPct val="80000"/>
              </a:lnSpc>
            </a:pPr>
            <a:r>
              <a:rPr lang="en-US" sz="2000" dirty="0" smtClean="0"/>
              <a:t>Parking shared by three town departments.</a:t>
            </a:r>
          </a:p>
        </p:txBody>
      </p:sp>
      <p:pic>
        <p:nvPicPr>
          <p:cNvPr id="8196" name="Picture 8" descr="Building Pics - Rear 2"/>
          <p:cNvPicPr>
            <a:picLocks noGrp="1" noChangeAspect="1" noChangeArrowheads="1"/>
          </p:cNvPicPr>
          <p:nvPr>
            <p:ph sz="quarter" idx="3"/>
          </p:nvPr>
        </p:nvPicPr>
        <p:blipFill>
          <a:blip r:embed="rId2" cstate="print"/>
          <a:srcRect/>
          <a:stretch>
            <a:fillRect/>
          </a:stretch>
        </p:blipFill>
        <p:spPr>
          <a:xfrm>
            <a:off x="5943600" y="3200400"/>
            <a:ext cx="2917825" cy="2187575"/>
          </a:xfrm>
          <a:noFill/>
          <a:ln w="19050">
            <a:solidFill>
              <a:schemeClr val="tx1"/>
            </a:solidFill>
          </a:ln>
        </p:spPr>
      </p:pic>
      <p:pic>
        <p:nvPicPr>
          <p:cNvPr id="8197" name="Picture 11" descr="Parking Patrol 1"/>
          <p:cNvPicPr>
            <a:picLocks noChangeAspect="1" noChangeArrowheads="1"/>
          </p:cNvPicPr>
          <p:nvPr/>
        </p:nvPicPr>
        <p:blipFill>
          <a:blip r:embed="rId3" cstate="print"/>
          <a:srcRect/>
          <a:stretch>
            <a:fillRect/>
          </a:stretch>
        </p:blipFill>
        <p:spPr bwMode="auto">
          <a:xfrm>
            <a:off x="381000" y="4495800"/>
            <a:ext cx="2916238" cy="2185988"/>
          </a:xfrm>
          <a:prstGeom prst="rect">
            <a:avLst/>
          </a:prstGeom>
          <a:noFill/>
          <a:ln w="25400">
            <a:solidFill>
              <a:srgbClr val="FF0000"/>
            </a:solidFill>
            <a:miter lim="800000"/>
            <a:headEnd/>
            <a:tailEnd/>
          </a:ln>
        </p:spPr>
      </p:pic>
      <p:pic>
        <p:nvPicPr>
          <p:cNvPr id="8198" name="Picture 12" descr="Parking Patrol 2"/>
          <p:cNvPicPr>
            <a:picLocks noChangeAspect="1" noChangeArrowheads="1"/>
          </p:cNvPicPr>
          <p:nvPr/>
        </p:nvPicPr>
        <p:blipFill>
          <a:blip r:embed="rId4" cstate="print"/>
          <a:srcRect/>
          <a:stretch>
            <a:fillRect/>
          </a:stretch>
        </p:blipFill>
        <p:spPr bwMode="auto">
          <a:xfrm>
            <a:off x="3713163" y="4495800"/>
            <a:ext cx="2916237" cy="2185988"/>
          </a:xfrm>
          <a:prstGeom prst="rect">
            <a:avLst/>
          </a:prstGeom>
          <a:noFill/>
          <a:ln w="25400">
            <a:solidFill>
              <a:srgbClr val="FF0000"/>
            </a:solidFill>
            <a:miter lim="800000"/>
            <a:headEnd/>
            <a:tailEnd/>
          </a:ln>
        </p:spPr>
      </p:pic>
      <p:pic>
        <p:nvPicPr>
          <p:cNvPr id="8199" name="Picture 14" descr="Building Pics 2 009"/>
          <p:cNvPicPr>
            <a:picLocks noGrp="1" noChangeAspect="1" noChangeArrowheads="1"/>
          </p:cNvPicPr>
          <p:nvPr>
            <p:ph sz="quarter" idx="2"/>
          </p:nvPr>
        </p:nvPicPr>
        <p:blipFill>
          <a:blip r:embed="rId5" cstate="print"/>
          <a:srcRect/>
          <a:stretch>
            <a:fillRect/>
          </a:stretch>
        </p:blipFill>
        <p:spPr>
          <a:xfrm>
            <a:off x="4343400" y="1676400"/>
            <a:ext cx="2919413" cy="2189163"/>
          </a:xfrm>
          <a:noFill/>
          <a:ln w="19050">
            <a:solidFill>
              <a:schemeClr val="tx1"/>
            </a:solidFill>
          </a:ln>
        </p:spPr>
      </p:pic>
      <p:sp>
        <p:nvSpPr>
          <p:cNvPr id="9231" name="Text Box 15"/>
          <p:cNvSpPr txBox="1">
            <a:spLocks noChangeArrowheads="1"/>
          </p:cNvSpPr>
          <p:nvPr/>
        </p:nvSpPr>
        <p:spPr bwMode="auto">
          <a:xfrm>
            <a:off x="2438400" y="42672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8201" name="Rectangle 17"/>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6553200" y="17526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Lobby</a:t>
            </a:r>
          </a:p>
        </p:txBody>
      </p:sp>
      <p:pic>
        <p:nvPicPr>
          <p:cNvPr id="9219" name="Picture 7" descr="Lobby 1"/>
          <p:cNvPicPr>
            <a:picLocks noGrp="1" noChangeAspect="1" noChangeArrowheads="1"/>
          </p:cNvPicPr>
          <p:nvPr>
            <p:ph sz="half" idx="1"/>
          </p:nvPr>
        </p:nvPicPr>
        <p:blipFill>
          <a:blip r:embed="rId2" cstate="print"/>
          <a:srcRect/>
          <a:stretch>
            <a:fillRect/>
          </a:stretch>
        </p:blipFill>
        <p:spPr>
          <a:xfrm>
            <a:off x="6019800" y="1700213"/>
            <a:ext cx="2914650" cy="2185987"/>
          </a:xfrm>
          <a:noFill/>
          <a:ln>
            <a:solidFill>
              <a:schemeClr val="tx1"/>
            </a:solidFill>
          </a:ln>
        </p:spPr>
      </p:pic>
      <p:sp>
        <p:nvSpPr>
          <p:cNvPr id="9220" name="Rectangle 13"/>
          <p:cNvSpPr>
            <a:spLocks noGrp="1" noChangeArrowheads="1"/>
          </p:cNvSpPr>
          <p:nvPr>
            <p:ph type="body" sz="half" idx="2"/>
          </p:nvPr>
        </p:nvSpPr>
        <p:spPr>
          <a:xfrm>
            <a:off x="3276600" y="1676400"/>
            <a:ext cx="2514600" cy="2667000"/>
          </a:xfrm>
        </p:spPr>
        <p:txBody>
          <a:bodyPr/>
          <a:lstStyle/>
          <a:p>
            <a:pPr eaLnBrk="1" hangingPunct="1">
              <a:lnSpc>
                <a:spcPct val="80000"/>
              </a:lnSpc>
            </a:pPr>
            <a:r>
              <a:rPr lang="en-US" sz="1600" dirty="0" smtClean="0"/>
              <a:t>Small Lobby used for dispatch, walk-in's, records and a adjacent interview room.</a:t>
            </a:r>
          </a:p>
          <a:p>
            <a:pPr eaLnBrk="1" hangingPunct="1">
              <a:lnSpc>
                <a:spcPct val="80000"/>
              </a:lnSpc>
            </a:pPr>
            <a:r>
              <a:rPr lang="en-US" sz="1600" dirty="0" smtClean="0"/>
              <a:t>No confidentiality  during interviews.</a:t>
            </a:r>
          </a:p>
          <a:p>
            <a:pPr eaLnBrk="1" hangingPunct="1">
              <a:lnSpc>
                <a:spcPct val="80000"/>
              </a:lnSpc>
            </a:pPr>
            <a:r>
              <a:rPr lang="en-US" sz="1600" dirty="0" smtClean="0"/>
              <a:t>Only one interview at a time.</a:t>
            </a:r>
          </a:p>
          <a:p>
            <a:pPr eaLnBrk="1" hangingPunct="1">
              <a:lnSpc>
                <a:spcPct val="80000"/>
              </a:lnSpc>
            </a:pPr>
            <a:r>
              <a:rPr lang="en-US" sz="1600" dirty="0" smtClean="0"/>
              <a:t>23’ x 10’ lobby which includes a bathroom</a:t>
            </a:r>
          </a:p>
        </p:txBody>
      </p:sp>
      <p:pic>
        <p:nvPicPr>
          <p:cNvPr id="9221" name="Picture 9" descr="Lobby 4"/>
          <p:cNvPicPr>
            <a:picLocks noGrp="1" noChangeAspect="1" noChangeArrowheads="1"/>
          </p:cNvPicPr>
          <p:nvPr>
            <p:ph sz="quarter" idx="4294967295"/>
          </p:nvPr>
        </p:nvPicPr>
        <p:blipFill>
          <a:blip r:embed="rId3" cstate="print"/>
          <a:srcRect/>
          <a:stretch>
            <a:fillRect/>
          </a:stretch>
        </p:blipFill>
        <p:spPr>
          <a:xfrm>
            <a:off x="228600" y="4291013"/>
            <a:ext cx="3894138" cy="2185987"/>
          </a:xfrm>
          <a:noFill/>
          <a:ln w="25400">
            <a:solidFill>
              <a:srgbClr val="FF0000"/>
            </a:solidFill>
          </a:ln>
        </p:spPr>
      </p:pic>
      <p:pic>
        <p:nvPicPr>
          <p:cNvPr id="9222" name="Picture 8" descr="Lobby 2"/>
          <p:cNvPicPr>
            <a:picLocks noGrp="1" noChangeAspect="1" noChangeArrowheads="1"/>
          </p:cNvPicPr>
          <p:nvPr>
            <p:ph sz="quarter" idx="4294967295"/>
          </p:nvPr>
        </p:nvPicPr>
        <p:blipFill>
          <a:blip r:embed="rId4" cstate="print"/>
          <a:srcRect/>
          <a:stretch>
            <a:fillRect/>
          </a:stretch>
        </p:blipFill>
        <p:spPr>
          <a:xfrm>
            <a:off x="228600" y="1698625"/>
            <a:ext cx="2916238" cy="2187575"/>
          </a:xfrm>
          <a:noFill/>
          <a:ln>
            <a:solidFill>
              <a:schemeClr val="tx1"/>
            </a:solidFill>
          </a:ln>
        </p:spPr>
      </p:pic>
      <p:pic>
        <p:nvPicPr>
          <p:cNvPr id="9223" name="Picture 14" descr="Lobby 1"/>
          <p:cNvPicPr>
            <a:picLocks noChangeAspect="1" noChangeArrowheads="1"/>
          </p:cNvPicPr>
          <p:nvPr/>
        </p:nvPicPr>
        <p:blipFill>
          <a:blip r:embed="rId5" cstate="print"/>
          <a:srcRect/>
          <a:stretch>
            <a:fillRect/>
          </a:stretch>
        </p:blipFill>
        <p:spPr bwMode="auto">
          <a:xfrm>
            <a:off x="5021263" y="4291013"/>
            <a:ext cx="3894137" cy="2185987"/>
          </a:xfrm>
          <a:prstGeom prst="rect">
            <a:avLst/>
          </a:prstGeom>
          <a:noFill/>
          <a:ln w="25400">
            <a:solidFill>
              <a:srgbClr val="FF0000"/>
            </a:solidFill>
            <a:miter lim="800000"/>
            <a:headEnd/>
            <a:tailEnd/>
          </a:ln>
        </p:spPr>
      </p:pic>
      <p:sp>
        <p:nvSpPr>
          <p:cNvPr id="10255" name="Text Box 15"/>
          <p:cNvSpPr txBox="1">
            <a:spLocks noChangeArrowheads="1"/>
          </p:cNvSpPr>
          <p:nvPr/>
        </p:nvSpPr>
        <p:spPr bwMode="auto">
          <a:xfrm>
            <a:off x="5943600" y="4052888"/>
            <a:ext cx="1905000" cy="376237"/>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10256" name="Text Box 16"/>
          <p:cNvSpPr txBox="1">
            <a:spLocks noChangeArrowheads="1"/>
          </p:cNvSpPr>
          <p:nvPr/>
        </p:nvSpPr>
        <p:spPr bwMode="auto">
          <a:xfrm>
            <a:off x="1066800" y="4038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9226" name="Rectangle 18"/>
          <p:cNvSpPr>
            <a:spLocks noChangeArrowheads="1"/>
          </p:cNvSpPr>
          <p:nvPr/>
        </p:nvSpPr>
        <p:spPr bwMode="auto">
          <a:xfrm>
            <a:off x="7086600" y="65532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3" name="Text Box 13"/>
          <p:cNvSpPr txBox="1">
            <a:spLocks noChangeArrowheads="1"/>
          </p:cNvSpPr>
          <p:nvPr/>
        </p:nvSpPr>
        <p:spPr bwMode="auto">
          <a:xfrm>
            <a:off x="609600" y="1528763"/>
            <a:ext cx="21336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
        <p:nvSpPr>
          <p:cNvPr id="14" name="Text Box 13"/>
          <p:cNvSpPr txBox="1">
            <a:spLocks noChangeArrowheads="1"/>
          </p:cNvSpPr>
          <p:nvPr/>
        </p:nvSpPr>
        <p:spPr bwMode="auto">
          <a:xfrm>
            <a:off x="62484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Training / Roll Call / Classroom</a:t>
            </a:r>
          </a:p>
        </p:txBody>
      </p:sp>
      <p:pic>
        <p:nvPicPr>
          <p:cNvPr id="10243" name="Picture 7" descr="Patrol Room Training"/>
          <p:cNvPicPr>
            <a:picLocks noGrp="1" noChangeAspect="1" noChangeArrowheads="1"/>
          </p:cNvPicPr>
          <p:nvPr>
            <p:ph sz="quarter" idx="1"/>
          </p:nvPr>
        </p:nvPicPr>
        <p:blipFill>
          <a:blip r:embed="rId2" cstate="print"/>
          <a:srcRect/>
          <a:stretch>
            <a:fillRect/>
          </a:stretch>
        </p:blipFill>
        <p:spPr>
          <a:xfrm>
            <a:off x="1295400" y="1622425"/>
            <a:ext cx="2752725" cy="2187575"/>
          </a:xfrm>
          <a:noFill/>
          <a:ln>
            <a:solidFill>
              <a:schemeClr val="tx1"/>
            </a:solidFill>
          </a:ln>
        </p:spPr>
      </p:pic>
      <p:pic>
        <p:nvPicPr>
          <p:cNvPr id="10244" name="Picture 8" descr="Training Room 1"/>
          <p:cNvPicPr>
            <a:picLocks noGrp="1" noChangeAspect="1" noChangeArrowheads="1"/>
          </p:cNvPicPr>
          <p:nvPr>
            <p:ph sz="quarter" idx="2"/>
          </p:nvPr>
        </p:nvPicPr>
        <p:blipFill>
          <a:blip r:embed="rId3" cstate="print"/>
          <a:srcRect/>
          <a:stretch>
            <a:fillRect/>
          </a:stretch>
        </p:blipFill>
        <p:spPr>
          <a:xfrm>
            <a:off x="3276600" y="3962400"/>
            <a:ext cx="2916238" cy="2187575"/>
          </a:xfrm>
          <a:noFill/>
          <a:ln w="25400">
            <a:solidFill>
              <a:srgbClr val="FF0000"/>
            </a:solidFill>
          </a:ln>
        </p:spPr>
      </p:pic>
      <p:sp>
        <p:nvSpPr>
          <p:cNvPr id="10245" name="Rectangle 11"/>
          <p:cNvSpPr>
            <a:spLocks noGrp="1" noChangeArrowheads="1"/>
          </p:cNvSpPr>
          <p:nvPr>
            <p:ph type="body" sz="half" idx="3"/>
          </p:nvPr>
        </p:nvSpPr>
        <p:spPr>
          <a:xfrm>
            <a:off x="4872038" y="1600200"/>
            <a:ext cx="3814762" cy="2365375"/>
          </a:xfrm>
        </p:spPr>
        <p:txBody>
          <a:bodyPr/>
          <a:lstStyle/>
          <a:p>
            <a:pPr eaLnBrk="1" hangingPunct="1">
              <a:lnSpc>
                <a:spcPct val="80000"/>
              </a:lnSpc>
            </a:pPr>
            <a:r>
              <a:rPr lang="en-US" sz="1600" dirty="0" smtClean="0"/>
              <a:t>One room used for roll call, training, conferences, break room, evidence processing, firearms cleaning, meetings and visitors. </a:t>
            </a:r>
          </a:p>
          <a:p>
            <a:pPr eaLnBrk="1" hangingPunct="1">
              <a:lnSpc>
                <a:spcPct val="80000"/>
              </a:lnSpc>
            </a:pPr>
            <a:r>
              <a:rPr lang="en-US" sz="1600" dirty="0" smtClean="0"/>
              <a:t>Also used to interview suspects, witnesses, victims and processing prisoners, lacking privacy and confidentiality.</a:t>
            </a:r>
          </a:p>
          <a:p>
            <a:pPr eaLnBrk="1" hangingPunct="1">
              <a:lnSpc>
                <a:spcPct val="80000"/>
              </a:lnSpc>
            </a:pPr>
            <a:r>
              <a:rPr lang="en-US" sz="1600" dirty="0" smtClean="0"/>
              <a:t>Accessible to prisoner area.</a:t>
            </a:r>
          </a:p>
          <a:p>
            <a:pPr eaLnBrk="1" hangingPunct="1">
              <a:lnSpc>
                <a:spcPct val="80000"/>
              </a:lnSpc>
            </a:pPr>
            <a:r>
              <a:rPr lang="en-US" sz="1600" dirty="0" smtClean="0"/>
              <a:t>20’ x 31’ room </a:t>
            </a:r>
          </a:p>
        </p:txBody>
      </p:sp>
      <p:pic>
        <p:nvPicPr>
          <p:cNvPr id="10246" name="Picture 9" descr="Patrol Room 1"/>
          <p:cNvPicPr>
            <a:picLocks noGrp="1" noChangeAspect="1" noChangeArrowheads="1"/>
          </p:cNvPicPr>
          <p:nvPr>
            <p:ph sz="quarter" idx="4294967295"/>
          </p:nvPr>
        </p:nvPicPr>
        <p:blipFill>
          <a:blip r:embed="rId4" cstate="print"/>
          <a:srcRect/>
          <a:stretch>
            <a:fillRect/>
          </a:stretch>
        </p:blipFill>
        <p:spPr>
          <a:xfrm>
            <a:off x="304800" y="3962400"/>
            <a:ext cx="2916238" cy="2187575"/>
          </a:xfrm>
          <a:noFill/>
          <a:ln w="25400">
            <a:solidFill>
              <a:srgbClr val="FF0000"/>
            </a:solidFill>
          </a:ln>
        </p:spPr>
      </p:pic>
      <p:pic>
        <p:nvPicPr>
          <p:cNvPr id="10247" name="Picture 10" descr="Patrol Room 3 Mailboxes"/>
          <p:cNvPicPr>
            <a:picLocks noGrp="1" noChangeAspect="1" noChangeArrowheads="1"/>
          </p:cNvPicPr>
          <p:nvPr>
            <p:ph sz="quarter" idx="4294967295"/>
          </p:nvPr>
        </p:nvPicPr>
        <p:blipFill>
          <a:blip r:embed="rId5" cstate="print"/>
          <a:srcRect/>
          <a:stretch>
            <a:fillRect/>
          </a:stretch>
        </p:blipFill>
        <p:spPr>
          <a:xfrm>
            <a:off x="6227763" y="3962400"/>
            <a:ext cx="2916237" cy="2187575"/>
          </a:xfrm>
          <a:noFill/>
          <a:ln w="25400">
            <a:solidFill>
              <a:srgbClr val="FF0000"/>
            </a:solidFill>
          </a:ln>
        </p:spPr>
      </p:pic>
      <p:sp>
        <p:nvSpPr>
          <p:cNvPr id="11276" name="Text Box 12"/>
          <p:cNvSpPr txBox="1">
            <a:spLocks noChangeArrowheads="1"/>
          </p:cNvSpPr>
          <p:nvPr/>
        </p:nvSpPr>
        <p:spPr bwMode="auto">
          <a:xfrm>
            <a:off x="3657600" y="60198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1" name="Text Box 13"/>
          <p:cNvSpPr txBox="1">
            <a:spLocks noChangeArrowheads="1"/>
          </p:cNvSpPr>
          <p:nvPr/>
        </p:nvSpPr>
        <p:spPr bwMode="auto">
          <a:xfrm>
            <a:off x="2514600" y="3433763"/>
            <a:ext cx="21336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Community Room</a:t>
            </a:r>
          </a:p>
        </p:txBody>
      </p:sp>
      <p:sp>
        <p:nvSpPr>
          <p:cNvPr id="11267" name="Rectangle 4"/>
          <p:cNvSpPr>
            <a:spLocks noGrp="1" noChangeArrowheads="1"/>
          </p:cNvSpPr>
          <p:nvPr>
            <p:ph type="body" sz="half" idx="1"/>
          </p:nvPr>
        </p:nvSpPr>
        <p:spPr>
          <a:xfrm>
            <a:off x="6172200" y="1793875"/>
            <a:ext cx="2438400" cy="4530725"/>
          </a:xfrm>
        </p:spPr>
        <p:txBody>
          <a:bodyPr/>
          <a:lstStyle/>
          <a:p>
            <a:pPr eaLnBrk="1" hangingPunct="1"/>
            <a:r>
              <a:rPr lang="en-US" sz="1400" dirty="0" smtClean="0"/>
              <a:t>Training Area</a:t>
            </a:r>
          </a:p>
          <a:p>
            <a:pPr eaLnBrk="1" hangingPunct="1"/>
            <a:r>
              <a:rPr lang="en-US" sz="1400" dirty="0" smtClean="0"/>
              <a:t>Press Room</a:t>
            </a:r>
          </a:p>
          <a:p>
            <a:pPr eaLnBrk="1" hangingPunct="1"/>
            <a:r>
              <a:rPr lang="en-US" sz="1400" dirty="0" smtClean="0"/>
              <a:t>Community use; promoting community relations.</a:t>
            </a:r>
          </a:p>
          <a:p>
            <a:pPr eaLnBrk="1" hangingPunct="1"/>
            <a:r>
              <a:rPr lang="en-US" sz="1400" dirty="0" smtClean="0"/>
              <a:t>Multipurpose meeting area; Town &amp; Public.</a:t>
            </a:r>
          </a:p>
          <a:p>
            <a:pPr eaLnBrk="1" hangingPunct="1"/>
            <a:r>
              <a:rPr lang="en-US" sz="1400" dirty="0" smtClean="0"/>
              <a:t>Town wide benefit  </a:t>
            </a:r>
          </a:p>
          <a:p>
            <a:pPr eaLnBrk="1" hangingPunct="1"/>
            <a:endParaRPr lang="en-US" sz="1400" dirty="0" smtClean="0"/>
          </a:p>
          <a:p>
            <a:pPr eaLnBrk="1" hangingPunct="1"/>
            <a:r>
              <a:rPr lang="en-US" sz="1400" dirty="0" smtClean="0">
                <a:solidFill>
                  <a:srgbClr val="FF0000"/>
                </a:solidFill>
              </a:rPr>
              <a:t>Newtown does not have a multi purpose community meeting or training area.  </a:t>
            </a:r>
          </a:p>
        </p:txBody>
      </p:sp>
      <p:pic>
        <p:nvPicPr>
          <p:cNvPr id="11268" name="Picture 6" descr="Community Room Training"/>
          <p:cNvPicPr>
            <a:picLocks noGrp="1" noChangeAspect="1" noChangeArrowheads="1"/>
          </p:cNvPicPr>
          <p:nvPr>
            <p:ph sz="half" idx="2"/>
          </p:nvPr>
        </p:nvPicPr>
        <p:blipFill>
          <a:blip r:embed="rId2" cstate="print"/>
          <a:srcRect/>
          <a:stretch>
            <a:fillRect/>
          </a:stretch>
        </p:blipFill>
        <p:spPr>
          <a:xfrm>
            <a:off x="838200" y="1849438"/>
            <a:ext cx="5257800" cy="2951162"/>
          </a:xfrm>
          <a:noFill/>
          <a:ln w="25400">
            <a:solidFill>
              <a:srgbClr val="FF0000"/>
            </a:solidFill>
          </a:ln>
        </p:spPr>
      </p:pic>
      <p:sp>
        <p:nvSpPr>
          <p:cNvPr id="89096" name="Text Box 8"/>
          <p:cNvSpPr txBox="1">
            <a:spLocks noChangeArrowheads="1"/>
          </p:cNvSpPr>
          <p:nvPr/>
        </p:nvSpPr>
        <p:spPr bwMode="auto">
          <a:xfrm>
            <a:off x="2286000" y="4652963"/>
            <a:ext cx="1905000" cy="376237"/>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Records</a:t>
            </a:r>
          </a:p>
        </p:txBody>
      </p:sp>
      <p:pic>
        <p:nvPicPr>
          <p:cNvPr id="12291" name="Picture 7" descr="Records 1"/>
          <p:cNvPicPr>
            <a:picLocks noGrp="1" noChangeAspect="1" noChangeArrowheads="1"/>
          </p:cNvPicPr>
          <p:nvPr>
            <p:ph sz="half" idx="1"/>
          </p:nvPr>
        </p:nvPicPr>
        <p:blipFill>
          <a:blip r:embed="rId2" cstate="print"/>
          <a:srcRect/>
          <a:stretch>
            <a:fillRect/>
          </a:stretch>
        </p:blipFill>
        <p:spPr>
          <a:xfrm>
            <a:off x="304800" y="1600200"/>
            <a:ext cx="4038600" cy="3028950"/>
          </a:xfrm>
          <a:noFill/>
          <a:ln>
            <a:solidFill>
              <a:schemeClr val="tx1"/>
            </a:solidFill>
          </a:ln>
        </p:spPr>
      </p:pic>
      <p:sp>
        <p:nvSpPr>
          <p:cNvPr id="12292" name="Rectangle 11"/>
          <p:cNvSpPr>
            <a:spLocks noGrp="1" noChangeArrowheads="1"/>
          </p:cNvSpPr>
          <p:nvPr>
            <p:ph type="body" sz="half" idx="2"/>
          </p:nvPr>
        </p:nvSpPr>
        <p:spPr>
          <a:xfrm>
            <a:off x="4872038" y="1825625"/>
            <a:ext cx="3814762" cy="2746375"/>
          </a:xfrm>
        </p:spPr>
        <p:txBody>
          <a:bodyPr/>
          <a:lstStyle/>
          <a:p>
            <a:pPr eaLnBrk="1" hangingPunct="1"/>
            <a:r>
              <a:rPr lang="en-US" sz="2000" dirty="0" smtClean="0"/>
              <a:t>Insufficient; workspace, storage, archives.</a:t>
            </a:r>
          </a:p>
          <a:p>
            <a:pPr eaLnBrk="1" hangingPunct="1"/>
            <a:r>
              <a:rPr lang="en-US" sz="2000" dirty="0" smtClean="0"/>
              <a:t>Unsecure</a:t>
            </a:r>
          </a:p>
          <a:p>
            <a:pPr eaLnBrk="1" hangingPunct="1"/>
            <a:r>
              <a:rPr lang="en-US" sz="2000" dirty="0" smtClean="0"/>
              <a:t>Accessible to prisoner area.</a:t>
            </a:r>
          </a:p>
          <a:p>
            <a:pPr eaLnBrk="1" hangingPunct="1"/>
            <a:r>
              <a:rPr lang="en-US" sz="2000" dirty="0" smtClean="0"/>
              <a:t>10’ x 30’ room</a:t>
            </a:r>
            <a:r>
              <a:rPr lang="en-US" sz="2400" dirty="0" smtClean="0"/>
              <a:t>	</a:t>
            </a:r>
          </a:p>
        </p:txBody>
      </p:sp>
      <p:pic>
        <p:nvPicPr>
          <p:cNvPr id="12293" name="Picture 8" descr="Records 1"/>
          <p:cNvPicPr>
            <a:picLocks noGrp="1" noChangeAspect="1" noChangeArrowheads="1"/>
          </p:cNvPicPr>
          <p:nvPr>
            <p:ph sz="quarter" idx="4294967295"/>
          </p:nvPr>
        </p:nvPicPr>
        <p:blipFill>
          <a:blip r:embed="rId3" cstate="print"/>
          <a:srcRect/>
          <a:stretch>
            <a:fillRect/>
          </a:stretch>
        </p:blipFill>
        <p:spPr>
          <a:xfrm>
            <a:off x="6096000" y="4419600"/>
            <a:ext cx="2914650" cy="2185988"/>
          </a:xfrm>
          <a:noFill/>
          <a:ln w="25400">
            <a:solidFill>
              <a:srgbClr val="FF0000"/>
            </a:solidFill>
          </a:ln>
        </p:spPr>
      </p:pic>
      <p:pic>
        <p:nvPicPr>
          <p:cNvPr id="12294" name="Picture 9" descr="Records 2"/>
          <p:cNvPicPr>
            <a:picLocks noGrp="1" noChangeAspect="1" noChangeArrowheads="1"/>
          </p:cNvPicPr>
          <p:nvPr>
            <p:ph sz="quarter" idx="4294967295"/>
          </p:nvPr>
        </p:nvPicPr>
        <p:blipFill>
          <a:blip r:embed="rId4" cstate="print"/>
          <a:srcRect/>
          <a:stretch>
            <a:fillRect/>
          </a:stretch>
        </p:blipFill>
        <p:spPr>
          <a:xfrm>
            <a:off x="304800" y="4419600"/>
            <a:ext cx="2916238" cy="2187575"/>
          </a:xfrm>
          <a:noFill/>
          <a:ln w="25400">
            <a:solidFill>
              <a:srgbClr val="FF0000"/>
            </a:solidFill>
          </a:ln>
        </p:spPr>
      </p:pic>
      <p:pic>
        <p:nvPicPr>
          <p:cNvPr id="12295" name="Picture 10" descr="Records 3 Archive"/>
          <p:cNvPicPr>
            <a:picLocks noGrp="1" noChangeAspect="1" noChangeArrowheads="1"/>
          </p:cNvPicPr>
          <p:nvPr>
            <p:ph sz="quarter" idx="4294967295"/>
          </p:nvPr>
        </p:nvPicPr>
        <p:blipFill>
          <a:blip r:embed="rId5" cstate="print"/>
          <a:srcRect/>
          <a:stretch>
            <a:fillRect/>
          </a:stretch>
        </p:blipFill>
        <p:spPr>
          <a:xfrm>
            <a:off x="3200400" y="4419600"/>
            <a:ext cx="2916238" cy="2187575"/>
          </a:xfrm>
          <a:noFill/>
          <a:ln w="25400">
            <a:solidFill>
              <a:srgbClr val="FF0000"/>
            </a:solidFill>
          </a:ln>
        </p:spPr>
      </p:pic>
      <p:sp>
        <p:nvSpPr>
          <p:cNvPr id="12300" name="Text Box 12"/>
          <p:cNvSpPr txBox="1">
            <a:spLocks noChangeArrowheads="1"/>
          </p:cNvSpPr>
          <p:nvPr/>
        </p:nvSpPr>
        <p:spPr bwMode="auto">
          <a:xfrm>
            <a:off x="5029200" y="41910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2297" name="Rectangle 14"/>
          <p:cNvSpPr>
            <a:spLocks noChangeArrowheads="1"/>
          </p:cNvSpPr>
          <p:nvPr/>
        </p:nvSpPr>
        <p:spPr bwMode="auto">
          <a:xfrm>
            <a:off x="7014547" y="6588171"/>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19812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27119" y="1268336"/>
            <a:ext cx="1699362" cy="3021089"/>
          </a:xfrm>
          <a:prstGeom prst="rect">
            <a:avLst/>
          </a:prstGeom>
          <a:noFill/>
          <a:ln w="19050">
            <a:solidFill>
              <a:schemeClr val="tx1"/>
            </a:solidFill>
            <a:miter lim="800000"/>
            <a:headEnd/>
            <a:tailEnd/>
          </a:ln>
        </p:spPr>
      </p:pic>
      <p:sp>
        <p:nvSpPr>
          <p:cNvPr id="13314" name="Rectangle 2"/>
          <p:cNvSpPr>
            <a:spLocks noGrp="1" noChangeArrowheads="1"/>
          </p:cNvSpPr>
          <p:nvPr>
            <p:ph type="title"/>
          </p:nvPr>
        </p:nvSpPr>
        <p:spPr/>
        <p:txBody>
          <a:bodyPr/>
          <a:lstStyle/>
          <a:p>
            <a:pPr eaLnBrk="1" hangingPunct="1"/>
            <a:r>
              <a:rPr lang="en-US" dirty="0" smtClean="0"/>
              <a:t>Communications / Server Room</a:t>
            </a:r>
          </a:p>
        </p:txBody>
      </p:sp>
      <p:pic>
        <p:nvPicPr>
          <p:cNvPr id="13315" name="Picture 7"/>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8287" y="1919060"/>
            <a:ext cx="3632605" cy="2043340"/>
          </a:xfrm>
          <a:noFill/>
          <a:ln w="19050">
            <a:solidFill>
              <a:schemeClr val="tx1"/>
            </a:solidFill>
          </a:ln>
        </p:spPr>
      </p:pic>
      <p:sp>
        <p:nvSpPr>
          <p:cNvPr id="13316" name="Rectangle 11"/>
          <p:cNvSpPr>
            <a:spLocks noGrp="1" noChangeArrowheads="1"/>
          </p:cNvSpPr>
          <p:nvPr>
            <p:ph type="body" sz="half" idx="2"/>
          </p:nvPr>
        </p:nvSpPr>
        <p:spPr>
          <a:xfrm>
            <a:off x="6324600" y="1798638"/>
            <a:ext cx="2743200" cy="4525962"/>
          </a:xfrm>
        </p:spPr>
        <p:txBody>
          <a:bodyPr/>
          <a:lstStyle/>
          <a:p>
            <a:pPr eaLnBrk="1" hangingPunct="1"/>
            <a:r>
              <a:rPr lang="en-US" sz="1800" dirty="0" smtClean="0"/>
              <a:t>Electrical and computer infrastructure are out of room. </a:t>
            </a:r>
          </a:p>
          <a:p>
            <a:pPr eaLnBrk="1" hangingPunct="1"/>
            <a:r>
              <a:rPr lang="en-US" sz="1800" dirty="0" smtClean="0"/>
              <a:t>No room for growth to meet the Department’s and the Town’s needs.</a:t>
            </a:r>
          </a:p>
          <a:p>
            <a:pPr eaLnBrk="1" hangingPunct="1"/>
            <a:r>
              <a:rPr lang="en-US" sz="1800" dirty="0" smtClean="0"/>
              <a:t>Computer server room is overloaded.</a:t>
            </a:r>
          </a:p>
          <a:p>
            <a:pPr eaLnBrk="1" hangingPunct="1"/>
            <a:r>
              <a:rPr lang="en-US" sz="1800" dirty="0" smtClean="0"/>
              <a:t>A 28’ x 16’ room.</a:t>
            </a:r>
          </a:p>
          <a:p>
            <a:pPr eaLnBrk="1" hangingPunct="1"/>
            <a:r>
              <a:rPr lang="en-US" sz="1800" dirty="0" smtClean="0"/>
              <a:t>All Town Servers pass through this room.</a:t>
            </a:r>
          </a:p>
        </p:txBody>
      </p:sp>
      <p:pic>
        <p:nvPicPr>
          <p:cNvPr id="13317" name="Picture 9" descr="Communications 2"/>
          <p:cNvPicPr>
            <a:picLocks noGrp="1" noChangeAspect="1" noChangeArrowheads="1"/>
          </p:cNvPicPr>
          <p:nvPr>
            <p:ph sz="quarter" idx="4294967295"/>
          </p:nvPr>
        </p:nvPicPr>
        <p:blipFill>
          <a:blip r:embed="rId4" cstate="print"/>
          <a:srcRect/>
          <a:stretch>
            <a:fillRect/>
          </a:stretch>
        </p:blipFill>
        <p:spPr>
          <a:xfrm>
            <a:off x="512763" y="4289425"/>
            <a:ext cx="2916237" cy="2187575"/>
          </a:xfrm>
          <a:noFill/>
          <a:ln w="25400">
            <a:solidFill>
              <a:srgbClr val="FF0000"/>
            </a:solidFill>
          </a:ln>
        </p:spPr>
      </p:pic>
      <p:pic>
        <p:nvPicPr>
          <p:cNvPr id="13318" name="Picture 10" descr="Communications 1"/>
          <p:cNvPicPr>
            <a:picLocks noGrp="1" noChangeAspect="1" noChangeArrowheads="1"/>
          </p:cNvPicPr>
          <p:nvPr>
            <p:ph sz="quarter" idx="4294967295"/>
          </p:nvPr>
        </p:nvPicPr>
        <p:blipFill>
          <a:blip r:embed="rId5" cstate="print"/>
          <a:srcRect/>
          <a:stretch>
            <a:fillRect/>
          </a:stretch>
        </p:blipFill>
        <p:spPr>
          <a:xfrm>
            <a:off x="3581400" y="4516438"/>
            <a:ext cx="2754313" cy="2189162"/>
          </a:xfrm>
          <a:noFill/>
          <a:ln w="25400">
            <a:solidFill>
              <a:srgbClr val="FF0000"/>
            </a:solidFill>
          </a:ln>
        </p:spPr>
      </p:pic>
      <p:sp>
        <p:nvSpPr>
          <p:cNvPr id="13327" name="Text Box 15"/>
          <p:cNvSpPr txBox="1">
            <a:spLocks noChangeArrowheads="1"/>
          </p:cNvSpPr>
          <p:nvPr/>
        </p:nvSpPr>
        <p:spPr bwMode="auto">
          <a:xfrm>
            <a:off x="2362200" y="6329363"/>
            <a:ext cx="2133600" cy="376237"/>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3321" name="Rectangle 16"/>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133600" y="16002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Day Room / Kitchen</a:t>
            </a:r>
          </a:p>
        </p:txBody>
      </p:sp>
      <p:pic>
        <p:nvPicPr>
          <p:cNvPr id="14339" name="Picture 7" descr="Day Room Kitchen 2"/>
          <p:cNvPicPr>
            <a:picLocks noGrp="1" noChangeAspect="1" noChangeArrowheads="1"/>
          </p:cNvPicPr>
          <p:nvPr>
            <p:ph sz="quarter" idx="1"/>
          </p:nvPr>
        </p:nvPicPr>
        <p:blipFill>
          <a:blip r:embed="rId2" cstate="print"/>
          <a:srcRect/>
          <a:stretch>
            <a:fillRect/>
          </a:stretch>
        </p:blipFill>
        <p:spPr>
          <a:xfrm>
            <a:off x="3276600" y="1700213"/>
            <a:ext cx="2914650" cy="2185987"/>
          </a:xfrm>
          <a:noFill/>
          <a:ln>
            <a:solidFill>
              <a:schemeClr val="tx1"/>
            </a:solidFill>
          </a:ln>
        </p:spPr>
      </p:pic>
      <p:pic>
        <p:nvPicPr>
          <p:cNvPr id="14340" name="Picture 8" descr="Day Room Kichen 1"/>
          <p:cNvPicPr>
            <a:picLocks noGrp="1" noChangeAspect="1" noChangeArrowheads="1"/>
          </p:cNvPicPr>
          <p:nvPr>
            <p:ph sz="quarter" idx="2"/>
          </p:nvPr>
        </p:nvPicPr>
        <p:blipFill>
          <a:blip r:embed="rId3" cstate="print"/>
          <a:srcRect/>
          <a:stretch>
            <a:fillRect/>
          </a:stretch>
        </p:blipFill>
        <p:spPr>
          <a:xfrm>
            <a:off x="228600" y="1698625"/>
            <a:ext cx="2916238" cy="2187575"/>
          </a:xfrm>
          <a:noFill/>
          <a:ln>
            <a:solidFill>
              <a:schemeClr val="tx1"/>
            </a:solidFill>
          </a:ln>
        </p:spPr>
      </p:pic>
      <p:sp>
        <p:nvSpPr>
          <p:cNvPr id="14341" name="Rectangle 11"/>
          <p:cNvSpPr>
            <a:spLocks noGrp="1" noChangeArrowheads="1"/>
          </p:cNvSpPr>
          <p:nvPr>
            <p:ph type="body" sz="half" idx="3"/>
          </p:nvPr>
        </p:nvSpPr>
        <p:spPr>
          <a:xfrm>
            <a:off x="6400800" y="1600200"/>
            <a:ext cx="2590800" cy="4525963"/>
          </a:xfrm>
        </p:spPr>
        <p:txBody>
          <a:bodyPr/>
          <a:lstStyle/>
          <a:p>
            <a:pPr eaLnBrk="1" hangingPunct="1"/>
            <a:r>
              <a:rPr lang="en-US" sz="1600" dirty="0" smtClean="0"/>
              <a:t>No tables, shared space.</a:t>
            </a:r>
          </a:p>
          <a:p>
            <a:pPr eaLnBrk="1" hangingPunct="1"/>
            <a:r>
              <a:rPr lang="en-US" sz="1600" dirty="0" smtClean="0"/>
              <a:t>Electrical deficiencies causing breaker failure/overload.</a:t>
            </a:r>
          </a:p>
          <a:p>
            <a:pPr eaLnBrk="1" hangingPunct="1"/>
            <a:r>
              <a:rPr lang="en-US" sz="1600" dirty="0" smtClean="0"/>
              <a:t>10’ x 5’ hallway</a:t>
            </a:r>
          </a:p>
        </p:txBody>
      </p:sp>
      <p:pic>
        <p:nvPicPr>
          <p:cNvPr id="14342" name="Picture 9" descr="Day Room Break Area"/>
          <p:cNvPicPr>
            <a:picLocks noGrp="1" noChangeAspect="1" noChangeArrowheads="1"/>
          </p:cNvPicPr>
          <p:nvPr>
            <p:ph sz="quarter" idx="4294967295"/>
          </p:nvPr>
        </p:nvPicPr>
        <p:blipFill>
          <a:blip r:embed="rId4" cstate="print"/>
          <a:srcRect/>
          <a:stretch>
            <a:fillRect/>
          </a:stretch>
        </p:blipFill>
        <p:spPr>
          <a:xfrm>
            <a:off x="512763" y="4060825"/>
            <a:ext cx="2916237" cy="2187575"/>
          </a:xfrm>
          <a:noFill/>
          <a:ln w="25400">
            <a:solidFill>
              <a:srgbClr val="FF0000"/>
            </a:solidFill>
          </a:ln>
        </p:spPr>
      </p:pic>
      <p:pic>
        <p:nvPicPr>
          <p:cNvPr id="14343" name="Picture 12" descr="Day Room Patrol"/>
          <p:cNvPicPr>
            <a:picLocks noChangeAspect="1" noChangeArrowheads="1"/>
          </p:cNvPicPr>
          <p:nvPr/>
        </p:nvPicPr>
        <p:blipFill>
          <a:blip r:embed="rId5" cstate="print"/>
          <a:srcRect/>
          <a:stretch>
            <a:fillRect/>
          </a:stretch>
        </p:blipFill>
        <p:spPr bwMode="auto">
          <a:xfrm>
            <a:off x="3657600" y="4325938"/>
            <a:ext cx="2971800" cy="2227262"/>
          </a:xfrm>
          <a:prstGeom prst="rect">
            <a:avLst/>
          </a:prstGeom>
          <a:noFill/>
          <a:ln w="25400">
            <a:solidFill>
              <a:schemeClr val="accent2"/>
            </a:solidFill>
            <a:miter lim="800000"/>
            <a:headEnd/>
            <a:tailEnd/>
          </a:ln>
        </p:spPr>
      </p:pic>
      <p:sp>
        <p:nvSpPr>
          <p:cNvPr id="14349" name="Text Box 13"/>
          <p:cNvSpPr txBox="1">
            <a:spLocks noChangeArrowheads="1"/>
          </p:cNvSpPr>
          <p:nvPr/>
        </p:nvSpPr>
        <p:spPr bwMode="auto">
          <a:xfrm>
            <a:off x="990600" y="60960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4350" name="Text Box 14"/>
          <p:cNvSpPr txBox="1">
            <a:spLocks noChangeArrowheads="1"/>
          </p:cNvSpPr>
          <p:nvPr/>
        </p:nvSpPr>
        <p:spPr bwMode="auto">
          <a:xfrm>
            <a:off x="6172200" y="6324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14346" name="Rectangle 15"/>
          <p:cNvSpPr>
            <a:spLocks noChangeArrowheads="1"/>
          </p:cNvSpPr>
          <p:nvPr/>
        </p:nvSpPr>
        <p:spPr bwMode="auto">
          <a:xfrm>
            <a:off x="7086600" y="59436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3" name="Text Box 13"/>
          <p:cNvSpPr txBox="1">
            <a:spLocks noChangeArrowheads="1"/>
          </p:cNvSpPr>
          <p:nvPr/>
        </p:nvSpPr>
        <p:spPr bwMode="auto">
          <a:xfrm>
            <a:off x="2133600" y="16002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28600"/>
            <a:ext cx="7772400" cy="1143000"/>
          </a:xfrm>
        </p:spPr>
        <p:txBody>
          <a:bodyPr/>
          <a:lstStyle/>
          <a:p>
            <a:pPr eaLnBrk="1" hangingPunct="1"/>
            <a:r>
              <a:rPr lang="en-US" dirty="0" smtClean="0"/>
              <a:t>Evidence</a:t>
            </a:r>
          </a:p>
        </p:txBody>
      </p:sp>
      <p:pic>
        <p:nvPicPr>
          <p:cNvPr id="15363" name="Picture 7" descr="Evidence 1 "/>
          <p:cNvPicPr>
            <a:picLocks noGrp="1" noChangeAspect="1" noChangeArrowheads="1"/>
          </p:cNvPicPr>
          <p:nvPr>
            <p:ph sz="half" idx="1"/>
          </p:nvPr>
        </p:nvPicPr>
        <p:blipFill>
          <a:blip r:embed="rId2" cstate="print"/>
          <a:srcRect/>
          <a:stretch>
            <a:fillRect/>
          </a:stretch>
        </p:blipFill>
        <p:spPr>
          <a:xfrm>
            <a:off x="228600" y="1714500"/>
            <a:ext cx="2895600" cy="2171700"/>
          </a:xfrm>
          <a:noFill/>
          <a:ln>
            <a:solidFill>
              <a:schemeClr val="tx1"/>
            </a:solidFill>
          </a:ln>
        </p:spPr>
      </p:pic>
      <p:sp>
        <p:nvSpPr>
          <p:cNvPr id="15364" name="Rectangle 11"/>
          <p:cNvSpPr>
            <a:spLocks noGrp="1" noChangeArrowheads="1"/>
          </p:cNvSpPr>
          <p:nvPr>
            <p:ph type="body" sz="half" idx="2"/>
          </p:nvPr>
        </p:nvSpPr>
        <p:spPr>
          <a:xfrm>
            <a:off x="6324600" y="1717675"/>
            <a:ext cx="2590800" cy="4530725"/>
          </a:xfrm>
        </p:spPr>
        <p:txBody>
          <a:bodyPr/>
          <a:lstStyle/>
          <a:p>
            <a:pPr eaLnBrk="1" hangingPunct="1"/>
            <a:r>
              <a:rPr lang="en-US" sz="1600" dirty="0" smtClean="0"/>
              <a:t>Currently we have two separate areas for evidence.</a:t>
            </a:r>
          </a:p>
          <a:p>
            <a:pPr eaLnBrk="1" hangingPunct="1"/>
            <a:r>
              <a:rPr lang="en-US" sz="1600" dirty="0" smtClean="0"/>
              <a:t>No evidence processing area.</a:t>
            </a:r>
          </a:p>
          <a:p>
            <a:pPr eaLnBrk="1" hangingPunct="1"/>
            <a:r>
              <a:rPr lang="en-US" sz="1600" dirty="0" smtClean="0"/>
              <a:t>Insufficient area for evidence storage to meet current standards.</a:t>
            </a:r>
          </a:p>
          <a:p>
            <a:pPr eaLnBrk="1" hangingPunct="1"/>
            <a:r>
              <a:rPr lang="en-US" sz="1600" dirty="0" smtClean="0"/>
              <a:t>7 1/2 ‘ x 10’ closet</a:t>
            </a:r>
          </a:p>
          <a:p>
            <a:pPr eaLnBrk="1" hangingPunct="1"/>
            <a:r>
              <a:rPr lang="en-US" sz="1600" dirty="0" smtClean="0"/>
              <a:t>14’ x 20’ room downstairs</a:t>
            </a:r>
          </a:p>
          <a:p>
            <a:pPr eaLnBrk="1" hangingPunct="1"/>
            <a:endParaRPr lang="en-US" sz="1600" dirty="0" smtClean="0"/>
          </a:p>
        </p:txBody>
      </p:sp>
      <p:pic>
        <p:nvPicPr>
          <p:cNvPr id="15365" name="Picture 8" descr="Evidence 2"/>
          <p:cNvPicPr>
            <a:picLocks noGrp="1" noChangeAspect="1" noChangeArrowheads="1"/>
          </p:cNvPicPr>
          <p:nvPr>
            <p:ph sz="quarter" idx="4294967295"/>
          </p:nvPr>
        </p:nvPicPr>
        <p:blipFill>
          <a:blip r:embed="rId3" cstate="print"/>
          <a:srcRect/>
          <a:stretch>
            <a:fillRect/>
          </a:stretch>
        </p:blipFill>
        <p:spPr>
          <a:xfrm>
            <a:off x="3409950" y="1700213"/>
            <a:ext cx="2914650" cy="2185987"/>
          </a:xfrm>
          <a:noFill/>
          <a:ln>
            <a:solidFill>
              <a:schemeClr val="tx1"/>
            </a:solidFill>
          </a:ln>
        </p:spPr>
      </p:pic>
      <p:pic>
        <p:nvPicPr>
          <p:cNvPr id="15366" name="Picture 9" descr="Evidence Room 1"/>
          <p:cNvPicPr>
            <a:picLocks noGrp="1" noChangeAspect="1" noChangeArrowheads="1"/>
          </p:cNvPicPr>
          <p:nvPr>
            <p:ph sz="quarter" idx="4294967295"/>
          </p:nvPr>
        </p:nvPicPr>
        <p:blipFill>
          <a:blip r:embed="rId4" cstate="print"/>
          <a:srcRect/>
          <a:stretch>
            <a:fillRect/>
          </a:stretch>
        </p:blipFill>
        <p:spPr>
          <a:xfrm>
            <a:off x="381000" y="4137025"/>
            <a:ext cx="2916238" cy="2187575"/>
          </a:xfrm>
          <a:noFill/>
          <a:ln w="25400">
            <a:solidFill>
              <a:srgbClr val="FF0000"/>
            </a:solidFill>
          </a:ln>
        </p:spPr>
      </p:pic>
      <p:pic>
        <p:nvPicPr>
          <p:cNvPr id="15367" name="Picture 10" descr="Evidence Room 2 storage"/>
          <p:cNvPicPr>
            <a:picLocks noGrp="1" noChangeAspect="1" noChangeArrowheads="1"/>
          </p:cNvPicPr>
          <p:nvPr>
            <p:ph sz="quarter" idx="4294967295"/>
          </p:nvPr>
        </p:nvPicPr>
        <p:blipFill>
          <a:blip r:embed="rId5" cstate="print"/>
          <a:srcRect/>
          <a:stretch>
            <a:fillRect/>
          </a:stretch>
        </p:blipFill>
        <p:spPr>
          <a:xfrm>
            <a:off x="3570288" y="4114800"/>
            <a:ext cx="2754312" cy="2190750"/>
          </a:xfrm>
          <a:noFill/>
          <a:ln w="25400">
            <a:solidFill>
              <a:srgbClr val="FF0000"/>
            </a:solidFill>
          </a:ln>
        </p:spPr>
      </p:pic>
      <p:sp>
        <p:nvSpPr>
          <p:cNvPr id="15373" name="Text Box 13"/>
          <p:cNvSpPr txBox="1">
            <a:spLocks noChangeArrowheads="1"/>
          </p:cNvSpPr>
          <p:nvPr/>
        </p:nvSpPr>
        <p:spPr bwMode="auto">
          <a:xfrm>
            <a:off x="2362200" y="61722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5369" name="Rectangle 14"/>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209800" y="1604963"/>
            <a:ext cx="21336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smtClean="0"/>
              <a:t>19 Years of Research, </a:t>
            </a:r>
            <a:br>
              <a:rPr lang="en-US" sz="4000" dirty="0" smtClean="0"/>
            </a:br>
            <a:r>
              <a:rPr lang="en-US" sz="4000" dirty="0" smtClean="0"/>
              <a:t>19 Years of Facts.</a:t>
            </a:r>
          </a:p>
        </p:txBody>
      </p:sp>
      <p:sp>
        <p:nvSpPr>
          <p:cNvPr id="33795" name="Rectangle 7"/>
          <p:cNvSpPr>
            <a:spLocks noGrp="1" noChangeArrowheads="1"/>
          </p:cNvSpPr>
          <p:nvPr>
            <p:ph type="body" idx="1"/>
          </p:nvPr>
        </p:nvSpPr>
        <p:spPr>
          <a:xfrm>
            <a:off x="914400" y="1600200"/>
            <a:ext cx="7772400" cy="4800600"/>
          </a:xfrm>
        </p:spPr>
        <p:txBody>
          <a:bodyPr/>
          <a:lstStyle/>
          <a:p>
            <a:pPr eaLnBrk="1" hangingPunct="1"/>
            <a:r>
              <a:rPr lang="en-US" sz="1400" dirty="0" smtClean="0"/>
              <a:t>1999 Facility Assessment conducted by </a:t>
            </a:r>
            <a:r>
              <a:rPr lang="en-US" sz="1400" dirty="0" err="1" smtClean="0"/>
              <a:t>Kaestle</a:t>
            </a:r>
            <a:r>
              <a:rPr lang="en-US" sz="1400" dirty="0" smtClean="0"/>
              <a:t> Boos </a:t>
            </a:r>
            <a:r>
              <a:rPr lang="en-US" sz="1400" dirty="0" err="1" smtClean="0"/>
              <a:t>Assoc</a:t>
            </a:r>
            <a:r>
              <a:rPr lang="en-US" sz="1400" dirty="0" smtClean="0"/>
              <a:t>, Incorporated:</a:t>
            </a:r>
          </a:p>
          <a:p>
            <a:pPr lvl="1" eaLnBrk="1" hangingPunct="1"/>
            <a:r>
              <a:rPr lang="en-US" sz="1400" dirty="0" smtClean="0"/>
              <a:t>In 1999 facility had an estimated 700,000 worth of improvements recommended in categories of Urgent, highly recommended and lowest priority.   In todays dollars that is over $1,000,000.00, not to mentioned what has been added to this list since.</a:t>
            </a:r>
          </a:p>
          <a:p>
            <a:pPr eaLnBrk="1" hangingPunct="1"/>
            <a:r>
              <a:rPr lang="en-US" sz="1400" dirty="0" smtClean="0"/>
              <a:t>2008 </a:t>
            </a:r>
            <a:r>
              <a:rPr lang="en-US" sz="1400" dirty="0"/>
              <a:t>Facility Needs </a:t>
            </a:r>
            <a:r>
              <a:rPr lang="en-US" sz="1400" dirty="0" smtClean="0"/>
              <a:t>Assessment conducted by Jacunski Humes Architects, LLC. :</a:t>
            </a:r>
          </a:p>
          <a:p>
            <a:pPr lvl="1" eaLnBrk="1" hangingPunct="1"/>
            <a:r>
              <a:rPr lang="en-US" sz="1400" dirty="0" smtClean="0"/>
              <a:t>The current facility is inadequate for the Town’s current needs and by far will not suffice for the future needs of the department and thus the needs of the Town.</a:t>
            </a:r>
          </a:p>
          <a:p>
            <a:pPr marL="342900" lvl="1" indent="-342900" eaLnBrk="1" hangingPunct="1">
              <a:buClr>
                <a:schemeClr val="folHlink"/>
              </a:buClr>
              <a:buSzPct val="90000"/>
            </a:pPr>
            <a:r>
              <a:rPr lang="en-US" sz="1400" dirty="0" smtClean="0"/>
              <a:t>Based on a 2009 Study conducted by Lt. Kullgren of the current facility and </a:t>
            </a:r>
            <a:r>
              <a:rPr lang="en-US" sz="1400" dirty="0"/>
              <a:t>property</a:t>
            </a:r>
            <a:r>
              <a:rPr lang="en-US" sz="1400" dirty="0" smtClean="0"/>
              <a:t>:</a:t>
            </a:r>
          </a:p>
          <a:p>
            <a:pPr marL="742950" lvl="2" indent="-342900" eaLnBrk="1" hangingPunct="1">
              <a:buSzPct val="90000"/>
            </a:pPr>
            <a:r>
              <a:rPr lang="en-US" sz="1400" dirty="0" smtClean="0"/>
              <a:t>The current property and facility with respect to size, zoning regulations, building codes and space needs are inadequate.  Hence renovating the current facility is not an option and would be cost prohibitive. </a:t>
            </a:r>
          </a:p>
          <a:p>
            <a:pPr marL="342900" lvl="1" indent="-342900" eaLnBrk="1" hangingPunct="1">
              <a:buClr>
                <a:schemeClr val="folHlink"/>
              </a:buClr>
              <a:buSzPct val="90000"/>
            </a:pPr>
            <a:r>
              <a:rPr lang="en-US" sz="1400" dirty="0" smtClean="0"/>
              <a:t>2015 Municipal Buildings Strategic Plan Advisory Committee (DRA Architects)</a:t>
            </a:r>
          </a:p>
          <a:p>
            <a:pPr marL="742950" lvl="2" indent="-342900" eaLnBrk="1" hangingPunct="1">
              <a:buSzPct val="90000"/>
            </a:pPr>
            <a:r>
              <a:rPr lang="en-US" sz="1400" dirty="0" smtClean="0"/>
              <a:t>Tasked with reviewing a number of Town buildings to include the Police Department.</a:t>
            </a:r>
          </a:p>
          <a:p>
            <a:pPr marL="742950" lvl="2" indent="-342900" eaLnBrk="1" hangingPunct="1">
              <a:buSzPct val="90000"/>
            </a:pPr>
            <a:r>
              <a:rPr lang="en-US" sz="1400" dirty="0" smtClean="0"/>
              <a:t>Oct 2015 meeting, “</a:t>
            </a:r>
            <a:r>
              <a:rPr lang="en-US" sz="1400" dirty="0"/>
              <a:t>Motion: Jim </a:t>
            </a:r>
            <a:r>
              <a:rPr lang="en-US" sz="1400" dirty="0" err="1"/>
              <a:t>Filan</a:t>
            </a:r>
            <a:r>
              <a:rPr lang="en-US" sz="1400" dirty="0"/>
              <a:t> motioned to recommend to the Board of Selectman that Town Hall South not be renovated for the purposes of the Police Department based on the numbers given at today’s meeting. Kathy Hamilton seconded. The motion was approved unanimously. </a:t>
            </a:r>
            <a:r>
              <a:rPr lang="en-US" sz="1400" dirty="0" smtClean="0"/>
              <a:t>“ </a:t>
            </a:r>
          </a:p>
          <a:p>
            <a:pPr marL="742950" lvl="2" indent="-342900" eaLnBrk="1" hangingPunct="1">
              <a:buSzPct val="90000"/>
            </a:pPr>
            <a:r>
              <a:rPr lang="en-US" sz="1400" dirty="0" smtClean="0"/>
              <a:t>The Committee further recommended renovating other Town buildings would be cost prohibitive, building from scratch is the smartest and most cost-effective approach.</a:t>
            </a:r>
            <a:endParaRPr lang="en-US" sz="1400" dirty="0"/>
          </a:p>
          <a:p>
            <a:pPr eaLnBrk="1" hangingPunct="1"/>
            <a:endParaRPr lang="en-US" sz="1400" dirty="0" smtClean="0"/>
          </a:p>
          <a:p>
            <a:pPr lvl="1" eaLnBrk="1" hangingPunct="1"/>
            <a:endParaRPr lang="en-US" sz="1600" b="1" dirty="0"/>
          </a:p>
        </p:txBody>
      </p:sp>
      <p:sp>
        <p:nvSpPr>
          <p:cNvPr id="33796" name="Text Box 8"/>
          <p:cNvSpPr txBox="1">
            <a:spLocks noChangeArrowheads="1"/>
          </p:cNvSpPr>
          <p:nvPr/>
        </p:nvSpPr>
        <p:spPr bwMode="auto">
          <a:xfrm>
            <a:off x="6477000" y="6324600"/>
            <a:ext cx="2514600" cy="276225"/>
          </a:xfrm>
          <a:prstGeom prst="rect">
            <a:avLst/>
          </a:prstGeom>
          <a:noFill/>
          <a:ln w="9525">
            <a:noFill/>
            <a:miter lim="800000"/>
            <a:headEnd/>
            <a:tailEnd/>
          </a:ln>
        </p:spPr>
        <p:txBody>
          <a:bodyPr>
            <a:spAutoFit/>
          </a:bodyPr>
          <a:lstStyle/>
          <a:p>
            <a:r>
              <a:rPr lang="en-US" sz="1200" dirty="0"/>
              <a:t>By </a:t>
            </a:r>
            <a:r>
              <a:rPr lang="en-US" sz="1200" dirty="0" smtClean="0"/>
              <a:t>Lieutenant </a:t>
            </a:r>
            <a:r>
              <a:rPr lang="en-US" sz="1200" dirty="0"/>
              <a:t>David Kullgren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Sally Port</a:t>
            </a:r>
          </a:p>
        </p:txBody>
      </p:sp>
      <p:sp>
        <p:nvSpPr>
          <p:cNvPr id="16387" name="Rectangle 11"/>
          <p:cNvSpPr>
            <a:spLocks noGrp="1" noChangeArrowheads="1"/>
          </p:cNvSpPr>
          <p:nvPr>
            <p:ph type="body" sz="half" idx="2"/>
          </p:nvPr>
        </p:nvSpPr>
        <p:spPr>
          <a:xfrm>
            <a:off x="5664200" y="1673225"/>
            <a:ext cx="3022600" cy="2517775"/>
          </a:xfrm>
        </p:spPr>
        <p:txBody>
          <a:bodyPr/>
          <a:lstStyle/>
          <a:p>
            <a:pPr eaLnBrk="1" hangingPunct="1">
              <a:lnSpc>
                <a:spcPct val="80000"/>
              </a:lnSpc>
            </a:pPr>
            <a:r>
              <a:rPr lang="en-US" sz="1800" dirty="0" smtClean="0"/>
              <a:t>Only one secure door creating a security risk.</a:t>
            </a:r>
          </a:p>
          <a:p>
            <a:pPr eaLnBrk="1" hangingPunct="1">
              <a:lnSpc>
                <a:spcPct val="80000"/>
              </a:lnSpc>
            </a:pPr>
            <a:r>
              <a:rPr lang="en-US" sz="1800" dirty="0" smtClean="0"/>
              <a:t>Processing of only one prisoner at one time.</a:t>
            </a:r>
          </a:p>
          <a:p>
            <a:pPr eaLnBrk="1" hangingPunct="1">
              <a:lnSpc>
                <a:spcPct val="80000"/>
              </a:lnSpc>
            </a:pPr>
            <a:r>
              <a:rPr lang="en-US" sz="1800" dirty="0" smtClean="0"/>
              <a:t>Insufficient area to extract non compliant prisoners.</a:t>
            </a:r>
          </a:p>
          <a:p>
            <a:pPr eaLnBrk="1" hangingPunct="1">
              <a:lnSpc>
                <a:spcPct val="80000"/>
              </a:lnSpc>
            </a:pPr>
            <a:r>
              <a:rPr lang="en-US" sz="1800" dirty="0" smtClean="0"/>
              <a:t>Minimal area for backing out of patrol vehicles.</a:t>
            </a:r>
          </a:p>
          <a:p>
            <a:pPr eaLnBrk="1" hangingPunct="1">
              <a:lnSpc>
                <a:spcPct val="80000"/>
              </a:lnSpc>
            </a:pPr>
            <a:r>
              <a:rPr lang="en-US" sz="1800" dirty="0" smtClean="0"/>
              <a:t>12’ x 20’ garage</a:t>
            </a:r>
          </a:p>
        </p:txBody>
      </p:sp>
      <p:pic>
        <p:nvPicPr>
          <p:cNvPr id="16388" name="Picture 8" descr="Sally Port"/>
          <p:cNvPicPr>
            <a:picLocks noGrp="1" noChangeAspect="1" noChangeArrowheads="1"/>
          </p:cNvPicPr>
          <p:nvPr>
            <p:ph sz="quarter" idx="4294967295"/>
          </p:nvPr>
        </p:nvPicPr>
        <p:blipFill>
          <a:blip r:embed="rId2" cstate="print"/>
          <a:srcRect/>
          <a:stretch>
            <a:fillRect/>
          </a:stretch>
        </p:blipFill>
        <p:spPr>
          <a:xfrm>
            <a:off x="2819400" y="1851025"/>
            <a:ext cx="2752725" cy="2187575"/>
          </a:xfrm>
          <a:noFill/>
          <a:ln>
            <a:solidFill>
              <a:schemeClr val="tx1"/>
            </a:solidFill>
          </a:ln>
        </p:spPr>
      </p:pic>
      <p:pic>
        <p:nvPicPr>
          <p:cNvPr id="16389" name="Picture 9" descr="Sally Port 1 "/>
          <p:cNvPicPr>
            <a:picLocks noGrp="1" noChangeAspect="1" noChangeArrowheads="1"/>
          </p:cNvPicPr>
          <p:nvPr>
            <p:ph sz="quarter" idx="4294967295"/>
          </p:nvPr>
        </p:nvPicPr>
        <p:blipFill>
          <a:blip r:embed="rId3" cstate="print"/>
          <a:srcRect/>
          <a:stretch>
            <a:fillRect/>
          </a:stretch>
        </p:blipFill>
        <p:spPr>
          <a:xfrm>
            <a:off x="228600" y="4191000"/>
            <a:ext cx="3895725" cy="2187575"/>
          </a:xfrm>
          <a:noFill/>
          <a:ln w="25400">
            <a:solidFill>
              <a:srgbClr val="FF0000"/>
            </a:solidFill>
          </a:ln>
        </p:spPr>
      </p:pic>
      <p:pic>
        <p:nvPicPr>
          <p:cNvPr id="16390" name="Picture 10" descr="Sally Port 2 Storage"/>
          <p:cNvPicPr>
            <a:picLocks noGrp="1" noChangeAspect="1" noChangeArrowheads="1"/>
          </p:cNvPicPr>
          <p:nvPr>
            <p:ph sz="quarter" idx="4294967295"/>
          </p:nvPr>
        </p:nvPicPr>
        <p:blipFill>
          <a:blip r:embed="rId4" cstate="print"/>
          <a:srcRect/>
          <a:stretch>
            <a:fillRect/>
          </a:stretch>
        </p:blipFill>
        <p:spPr>
          <a:xfrm>
            <a:off x="4191000" y="4191000"/>
            <a:ext cx="3895725" cy="2187575"/>
          </a:xfrm>
          <a:noFill/>
          <a:ln w="25400">
            <a:solidFill>
              <a:srgbClr val="FF0000"/>
            </a:solidFill>
          </a:ln>
        </p:spPr>
      </p:pic>
      <p:pic>
        <p:nvPicPr>
          <p:cNvPr id="16391" name="Picture 7" descr="Sally Port 2"/>
          <p:cNvPicPr>
            <a:picLocks noGrp="1" noChangeAspect="1" noChangeArrowheads="1"/>
          </p:cNvPicPr>
          <p:nvPr>
            <p:ph sz="half" idx="1"/>
          </p:nvPr>
        </p:nvPicPr>
        <p:blipFill>
          <a:blip r:embed="rId5" cstate="print"/>
          <a:srcRect/>
          <a:stretch>
            <a:fillRect/>
          </a:stretch>
        </p:blipFill>
        <p:spPr>
          <a:xfrm>
            <a:off x="228600" y="1695450"/>
            <a:ext cx="2819400" cy="2114550"/>
          </a:xfrm>
          <a:noFill/>
          <a:ln>
            <a:solidFill>
              <a:schemeClr val="tx1"/>
            </a:solidFill>
          </a:ln>
        </p:spPr>
      </p:pic>
      <p:sp>
        <p:nvSpPr>
          <p:cNvPr id="16396" name="Text Box 12"/>
          <p:cNvSpPr txBox="1">
            <a:spLocks noChangeArrowheads="1"/>
          </p:cNvSpPr>
          <p:nvPr/>
        </p:nvSpPr>
        <p:spPr bwMode="auto">
          <a:xfrm>
            <a:off x="3124200" y="6176963"/>
            <a:ext cx="2133600" cy="376237"/>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6393" name="Rectangle 13"/>
          <p:cNvSpPr>
            <a:spLocks noChangeArrowheads="1"/>
          </p:cNvSpPr>
          <p:nvPr/>
        </p:nvSpPr>
        <p:spPr bwMode="auto">
          <a:xfrm>
            <a:off x="7086600" y="64770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1447800" y="35814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Prisoner Processing Area 1</a:t>
            </a:r>
          </a:p>
        </p:txBody>
      </p:sp>
      <p:pic>
        <p:nvPicPr>
          <p:cNvPr id="17411" name="Picture 7" descr="Prisoner Booking 2"/>
          <p:cNvPicPr>
            <a:picLocks noGrp="1" noChangeAspect="1" noChangeArrowheads="1"/>
          </p:cNvPicPr>
          <p:nvPr>
            <p:ph sz="half" idx="1"/>
          </p:nvPr>
        </p:nvPicPr>
        <p:blipFill>
          <a:blip r:embed="rId2" cstate="print"/>
          <a:srcRect/>
          <a:stretch>
            <a:fillRect/>
          </a:stretch>
        </p:blipFill>
        <p:spPr>
          <a:xfrm>
            <a:off x="228600" y="1657350"/>
            <a:ext cx="2971800" cy="2228850"/>
          </a:xfrm>
          <a:noFill/>
          <a:ln>
            <a:solidFill>
              <a:schemeClr val="tx1"/>
            </a:solidFill>
          </a:ln>
        </p:spPr>
      </p:pic>
      <p:sp>
        <p:nvSpPr>
          <p:cNvPr id="17412" name="Rectangle 11"/>
          <p:cNvSpPr>
            <a:spLocks noGrp="1" noChangeArrowheads="1"/>
          </p:cNvSpPr>
          <p:nvPr>
            <p:ph type="body" sz="half" idx="2"/>
          </p:nvPr>
        </p:nvSpPr>
        <p:spPr>
          <a:xfrm>
            <a:off x="6096000" y="1600200"/>
            <a:ext cx="2895600" cy="4530725"/>
          </a:xfrm>
        </p:spPr>
        <p:txBody>
          <a:bodyPr/>
          <a:lstStyle/>
          <a:p>
            <a:pPr eaLnBrk="1" hangingPunct="1">
              <a:lnSpc>
                <a:spcPct val="90000"/>
              </a:lnSpc>
            </a:pPr>
            <a:r>
              <a:rPr lang="en-US" sz="2000" dirty="0" smtClean="0"/>
              <a:t>Small confined space, booking area separated from secondary processing and </a:t>
            </a:r>
            <a:r>
              <a:rPr lang="en-US" sz="2000" dirty="0" err="1" smtClean="0"/>
              <a:t>intox</a:t>
            </a:r>
            <a:r>
              <a:rPr lang="en-US" sz="2000" dirty="0" smtClean="0"/>
              <a:t> area.</a:t>
            </a:r>
          </a:p>
          <a:p>
            <a:pPr eaLnBrk="1" hangingPunct="1">
              <a:lnSpc>
                <a:spcPct val="90000"/>
              </a:lnSpc>
            </a:pPr>
            <a:r>
              <a:rPr lang="en-US" sz="2000" dirty="0" smtClean="0"/>
              <a:t>No fire suppression system.</a:t>
            </a:r>
          </a:p>
          <a:p>
            <a:pPr eaLnBrk="1" hangingPunct="1">
              <a:lnSpc>
                <a:spcPct val="90000"/>
              </a:lnSpc>
            </a:pPr>
            <a:r>
              <a:rPr lang="en-US" sz="2000" dirty="0" smtClean="0"/>
              <a:t>A 7 x 10’ room</a:t>
            </a:r>
          </a:p>
        </p:txBody>
      </p:sp>
      <p:pic>
        <p:nvPicPr>
          <p:cNvPr id="17413" name="Picture 8" descr="Prisoner Booking Exit"/>
          <p:cNvPicPr>
            <a:picLocks noGrp="1" noChangeAspect="1" noChangeArrowheads="1"/>
          </p:cNvPicPr>
          <p:nvPr>
            <p:ph sz="quarter" idx="4294967295"/>
          </p:nvPr>
        </p:nvPicPr>
        <p:blipFill>
          <a:blip r:embed="rId3" cstate="print"/>
          <a:srcRect/>
          <a:stretch>
            <a:fillRect/>
          </a:stretch>
        </p:blipFill>
        <p:spPr>
          <a:xfrm>
            <a:off x="3124200" y="1828800"/>
            <a:ext cx="2914650" cy="2185988"/>
          </a:xfrm>
          <a:noFill/>
          <a:ln>
            <a:solidFill>
              <a:schemeClr val="tx1"/>
            </a:solidFill>
          </a:ln>
        </p:spPr>
      </p:pic>
      <p:pic>
        <p:nvPicPr>
          <p:cNvPr id="17414" name="Picture 9" descr="Prisoner 2 Temporary Holding"/>
          <p:cNvPicPr>
            <a:picLocks noGrp="1" noChangeAspect="1" noChangeArrowheads="1"/>
          </p:cNvPicPr>
          <p:nvPr>
            <p:ph sz="quarter" idx="4294967295"/>
          </p:nvPr>
        </p:nvPicPr>
        <p:blipFill>
          <a:blip r:embed="rId4" cstate="print"/>
          <a:srcRect/>
          <a:stretch>
            <a:fillRect/>
          </a:stretch>
        </p:blipFill>
        <p:spPr>
          <a:xfrm>
            <a:off x="304800" y="4213225"/>
            <a:ext cx="2916238" cy="2187575"/>
          </a:xfrm>
          <a:noFill/>
          <a:ln w="25400">
            <a:solidFill>
              <a:srgbClr val="FF0000"/>
            </a:solidFill>
          </a:ln>
        </p:spPr>
      </p:pic>
      <p:pic>
        <p:nvPicPr>
          <p:cNvPr id="17415" name="Picture 10" descr="Prisoner 4 Temporary Holding "/>
          <p:cNvPicPr>
            <a:picLocks noGrp="1" noChangeAspect="1" noChangeArrowheads="1"/>
          </p:cNvPicPr>
          <p:nvPr>
            <p:ph sz="quarter" idx="4294967295"/>
          </p:nvPr>
        </p:nvPicPr>
        <p:blipFill>
          <a:blip r:embed="rId5" cstate="print"/>
          <a:srcRect/>
          <a:stretch>
            <a:fillRect/>
          </a:stretch>
        </p:blipFill>
        <p:spPr>
          <a:xfrm>
            <a:off x="2971800" y="4518025"/>
            <a:ext cx="2916238" cy="2187575"/>
          </a:xfrm>
          <a:noFill/>
          <a:ln w="25400">
            <a:solidFill>
              <a:srgbClr val="FF0000"/>
            </a:solidFill>
          </a:ln>
        </p:spPr>
      </p:pic>
      <p:sp>
        <p:nvSpPr>
          <p:cNvPr id="17420" name="Text Box 12"/>
          <p:cNvSpPr txBox="1">
            <a:spLocks noChangeArrowheads="1"/>
          </p:cNvSpPr>
          <p:nvPr/>
        </p:nvSpPr>
        <p:spPr bwMode="auto">
          <a:xfrm>
            <a:off x="1295400" y="62484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7417" name="Rectangle 13"/>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133600" y="16002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Prisoner Processing Area 2</a:t>
            </a:r>
          </a:p>
        </p:txBody>
      </p:sp>
      <p:pic>
        <p:nvPicPr>
          <p:cNvPr id="18435" name="Picture 7" descr="Prisoner AFIS Photo Intox"/>
          <p:cNvPicPr>
            <a:picLocks noGrp="1" noChangeAspect="1" noChangeArrowheads="1"/>
          </p:cNvPicPr>
          <p:nvPr>
            <p:ph sz="quarter" idx="1"/>
          </p:nvPr>
        </p:nvPicPr>
        <p:blipFill>
          <a:blip r:embed="rId2" cstate="print"/>
          <a:srcRect/>
          <a:stretch>
            <a:fillRect/>
          </a:stretch>
        </p:blipFill>
        <p:spPr>
          <a:xfrm>
            <a:off x="152400" y="1676400"/>
            <a:ext cx="3429000" cy="2571750"/>
          </a:xfrm>
          <a:noFill/>
          <a:ln>
            <a:solidFill>
              <a:schemeClr val="tx1"/>
            </a:solidFill>
          </a:ln>
        </p:spPr>
      </p:pic>
      <p:pic>
        <p:nvPicPr>
          <p:cNvPr id="18436" name="Picture 9" descr="Prisoner 3 AFIS Photo"/>
          <p:cNvPicPr>
            <a:picLocks noGrp="1" noChangeAspect="1" noChangeArrowheads="1"/>
          </p:cNvPicPr>
          <p:nvPr>
            <p:ph sz="quarter" idx="2"/>
          </p:nvPr>
        </p:nvPicPr>
        <p:blipFill>
          <a:blip r:embed="rId3" cstate="print"/>
          <a:srcRect/>
          <a:stretch>
            <a:fillRect/>
          </a:stretch>
        </p:blipFill>
        <p:spPr>
          <a:xfrm>
            <a:off x="3124200" y="4419600"/>
            <a:ext cx="2916238" cy="2187575"/>
          </a:xfrm>
          <a:noFill/>
          <a:ln w="25400">
            <a:solidFill>
              <a:srgbClr val="FF0000"/>
            </a:solidFill>
          </a:ln>
        </p:spPr>
      </p:pic>
      <p:sp>
        <p:nvSpPr>
          <p:cNvPr id="18437" name="Rectangle 12"/>
          <p:cNvSpPr>
            <a:spLocks noGrp="1" noChangeArrowheads="1"/>
          </p:cNvSpPr>
          <p:nvPr>
            <p:ph type="body" sz="half" idx="3"/>
          </p:nvPr>
        </p:nvSpPr>
        <p:spPr>
          <a:xfrm>
            <a:off x="3865563" y="1600200"/>
            <a:ext cx="4821237" cy="2746375"/>
          </a:xfrm>
        </p:spPr>
        <p:txBody>
          <a:bodyPr/>
          <a:lstStyle/>
          <a:p>
            <a:pPr eaLnBrk="1" hangingPunct="1">
              <a:lnSpc>
                <a:spcPct val="90000"/>
              </a:lnSpc>
            </a:pPr>
            <a:r>
              <a:rPr lang="en-US" sz="2000" dirty="0" smtClean="0"/>
              <a:t>Two separate processing areas.</a:t>
            </a:r>
          </a:p>
          <a:p>
            <a:pPr eaLnBrk="1" hangingPunct="1">
              <a:lnSpc>
                <a:spcPct val="90000"/>
              </a:lnSpc>
            </a:pPr>
            <a:r>
              <a:rPr lang="en-US" sz="2000" dirty="0" smtClean="0"/>
              <a:t>Cluttered environment creating officer safety concerns.</a:t>
            </a:r>
          </a:p>
          <a:p>
            <a:pPr eaLnBrk="1" hangingPunct="1">
              <a:lnSpc>
                <a:spcPct val="90000"/>
              </a:lnSpc>
            </a:pPr>
            <a:r>
              <a:rPr lang="en-US" sz="2000" dirty="0" smtClean="0"/>
              <a:t>No visitor / attorney visiting area.</a:t>
            </a:r>
          </a:p>
          <a:p>
            <a:pPr eaLnBrk="1" hangingPunct="1">
              <a:lnSpc>
                <a:spcPct val="90000"/>
              </a:lnSpc>
            </a:pPr>
            <a:r>
              <a:rPr lang="en-US" sz="2000" dirty="0" smtClean="0"/>
              <a:t>Unsecured furniture and equipment.</a:t>
            </a:r>
          </a:p>
          <a:p>
            <a:pPr eaLnBrk="1" hangingPunct="1">
              <a:lnSpc>
                <a:spcPct val="90000"/>
              </a:lnSpc>
            </a:pPr>
            <a:r>
              <a:rPr lang="en-US" sz="2000" dirty="0" smtClean="0"/>
              <a:t>Indirect access to civilian employees.</a:t>
            </a:r>
          </a:p>
          <a:p>
            <a:pPr eaLnBrk="1" hangingPunct="1">
              <a:lnSpc>
                <a:spcPct val="90000"/>
              </a:lnSpc>
            </a:pPr>
            <a:r>
              <a:rPr lang="en-US" sz="2000" dirty="0" smtClean="0"/>
              <a:t>7 1/2	‘ x 10’ processing area.</a:t>
            </a:r>
          </a:p>
        </p:txBody>
      </p:sp>
      <p:pic>
        <p:nvPicPr>
          <p:cNvPr id="18438" name="Picture 10" descr="Prisoner 5 Intox Room"/>
          <p:cNvPicPr>
            <a:picLocks noGrp="1" noChangeAspect="1" noChangeArrowheads="1"/>
          </p:cNvPicPr>
          <p:nvPr>
            <p:ph sz="quarter" idx="4294967295"/>
          </p:nvPr>
        </p:nvPicPr>
        <p:blipFill>
          <a:blip r:embed="rId4" cstate="print"/>
          <a:srcRect/>
          <a:stretch>
            <a:fillRect/>
          </a:stretch>
        </p:blipFill>
        <p:spPr>
          <a:xfrm>
            <a:off x="131763" y="4419600"/>
            <a:ext cx="2916237" cy="2187575"/>
          </a:xfrm>
          <a:noFill/>
          <a:ln w="25400">
            <a:solidFill>
              <a:srgbClr val="FF0000"/>
            </a:solidFill>
          </a:ln>
        </p:spPr>
      </p:pic>
      <p:pic>
        <p:nvPicPr>
          <p:cNvPr id="18439" name="Picture 11" descr="Prisoner 1 Attorney Interview Room"/>
          <p:cNvPicPr>
            <a:picLocks noGrp="1" noChangeAspect="1" noChangeArrowheads="1"/>
          </p:cNvPicPr>
          <p:nvPr>
            <p:ph sz="quarter" idx="4294967295"/>
          </p:nvPr>
        </p:nvPicPr>
        <p:blipFill>
          <a:blip r:embed="rId5" cstate="print"/>
          <a:srcRect/>
          <a:stretch>
            <a:fillRect/>
          </a:stretch>
        </p:blipFill>
        <p:spPr>
          <a:xfrm>
            <a:off x="6151563" y="4419600"/>
            <a:ext cx="2916237" cy="2187575"/>
          </a:xfrm>
          <a:noFill/>
          <a:ln w="25400">
            <a:solidFill>
              <a:srgbClr val="FF0000"/>
            </a:solidFill>
          </a:ln>
        </p:spPr>
      </p:pic>
      <p:sp>
        <p:nvSpPr>
          <p:cNvPr id="18445" name="Text Box 13"/>
          <p:cNvSpPr txBox="1">
            <a:spLocks noChangeArrowheads="1"/>
          </p:cNvSpPr>
          <p:nvPr/>
        </p:nvSpPr>
        <p:spPr bwMode="auto">
          <a:xfrm>
            <a:off x="4191000" y="4195763"/>
            <a:ext cx="2133600" cy="376237"/>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1" name="Text Box 13"/>
          <p:cNvSpPr txBox="1">
            <a:spLocks noChangeArrowheads="1"/>
          </p:cNvSpPr>
          <p:nvPr/>
        </p:nvSpPr>
        <p:spPr bwMode="auto">
          <a:xfrm>
            <a:off x="16002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Cell Block</a:t>
            </a:r>
          </a:p>
        </p:txBody>
      </p:sp>
      <p:pic>
        <p:nvPicPr>
          <p:cNvPr id="19459" name="Picture 7" descr="Prisoner Cell 2"/>
          <p:cNvPicPr>
            <a:picLocks noGrp="1" noChangeAspect="1" noChangeArrowheads="1"/>
          </p:cNvPicPr>
          <p:nvPr>
            <p:ph sz="quarter" idx="1"/>
          </p:nvPr>
        </p:nvPicPr>
        <p:blipFill>
          <a:blip r:embed="rId2" cstate="print"/>
          <a:srcRect/>
          <a:stretch>
            <a:fillRect/>
          </a:stretch>
        </p:blipFill>
        <p:spPr>
          <a:xfrm>
            <a:off x="228600" y="1852613"/>
            <a:ext cx="2914650" cy="2185987"/>
          </a:xfrm>
          <a:noFill/>
          <a:ln>
            <a:solidFill>
              <a:schemeClr val="tx1"/>
            </a:solidFill>
          </a:ln>
        </p:spPr>
      </p:pic>
      <p:pic>
        <p:nvPicPr>
          <p:cNvPr id="19460" name="Picture 8" descr="Prisoner Cells 1"/>
          <p:cNvPicPr>
            <a:picLocks noGrp="1" noChangeAspect="1" noChangeArrowheads="1"/>
          </p:cNvPicPr>
          <p:nvPr>
            <p:ph sz="quarter" idx="2"/>
          </p:nvPr>
        </p:nvPicPr>
        <p:blipFill>
          <a:blip r:embed="rId3" cstate="print"/>
          <a:srcRect/>
          <a:stretch>
            <a:fillRect/>
          </a:stretch>
        </p:blipFill>
        <p:spPr>
          <a:xfrm>
            <a:off x="3332163" y="1851025"/>
            <a:ext cx="2916237" cy="2187575"/>
          </a:xfrm>
          <a:noFill/>
          <a:ln>
            <a:solidFill>
              <a:schemeClr val="tx1"/>
            </a:solidFill>
          </a:ln>
        </p:spPr>
      </p:pic>
      <p:sp>
        <p:nvSpPr>
          <p:cNvPr id="19461" name="Rectangle 11"/>
          <p:cNvSpPr>
            <a:spLocks noGrp="1" noChangeArrowheads="1"/>
          </p:cNvSpPr>
          <p:nvPr>
            <p:ph type="body" sz="half" idx="3"/>
          </p:nvPr>
        </p:nvSpPr>
        <p:spPr>
          <a:xfrm>
            <a:off x="6469063" y="1793875"/>
            <a:ext cx="2446337" cy="4530725"/>
          </a:xfrm>
        </p:spPr>
        <p:txBody>
          <a:bodyPr/>
          <a:lstStyle/>
          <a:p>
            <a:pPr eaLnBrk="1" hangingPunct="1">
              <a:lnSpc>
                <a:spcPct val="80000"/>
              </a:lnSpc>
            </a:pPr>
            <a:r>
              <a:rPr lang="en-US" sz="1800" dirty="0" smtClean="0"/>
              <a:t>Cell area separate from booking with indirect access to civilian employees, roll call/training area, records.</a:t>
            </a:r>
          </a:p>
          <a:p>
            <a:pPr eaLnBrk="1" hangingPunct="1">
              <a:lnSpc>
                <a:spcPct val="80000"/>
              </a:lnSpc>
            </a:pPr>
            <a:r>
              <a:rPr lang="en-US" sz="1800" dirty="0" smtClean="0"/>
              <a:t>Insufficient number of cells; male, female and juvenile (juvenile separation).</a:t>
            </a:r>
          </a:p>
          <a:p>
            <a:pPr eaLnBrk="1" hangingPunct="1">
              <a:lnSpc>
                <a:spcPct val="80000"/>
              </a:lnSpc>
            </a:pPr>
            <a:r>
              <a:rPr lang="en-US" sz="1800" dirty="0" smtClean="0"/>
              <a:t>No fire suppression system.</a:t>
            </a:r>
          </a:p>
          <a:p>
            <a:pPr eaLnBrk="1" hangingPunct="1">
              <a:lnSpc>
                <a:spcPct val="80000"/>
              </a:lnSpc>
            </a:pPr>
            <a:r>
              <a:rPr lang="en-US" sz="1800" dirty="0" smtClean="0"/>
              <a:t>Indirect access to civilian employees.</a:t>
            </a:r>
          </a:p>
          <a:p>
            <a:pPr eaLnBrk="1" hangingPunct="1">
              <a:lnSpc>
                <a:spcPct val="80000"/>
              </a:lnSpc>
            </a:pPr>
            <a:r>
              <a:rPr lang="en-US" sz="1800" dirty="0" smtClean="0"/>
              <a:t>12’ x 19’ cells and hallway area	</a:t>
            </a:r>
          </a:p>
        </p:txBody>
      </p:sp>
      <p:pic>
        <p:nvPicPr>
          <p:cNvPr id="19462" name="Picture 9" descr="Prisoner 7 Cell"/>
          <p:cNvPicPr>
            <a:picLocks noGrp="1" noChangeAspect="1" noChangeArrowheads="1"/>
          </p:cNvPicPr>
          <p:nvPr>
            <p:ph sz="quarter" idx="4294967295"/>
          </p:nvPr>
        </p:nvPicPr>
        <p:blipFill>
          <a:blip r:embed="rId4" cstate="print"/>
          <a:srcRect/>
          <a:stretch>
            <a:fillRect/>
          </a:stretch>
        </p:blipFill>
        <p:spPr>
          <a:xfrm>
            <a:off x="228600" y="4322763"/>
            <a:ext cx="3429000" cy="1925637"/>
          </a:xfrm>
          <a:noFill/>
          <a:ln w="25400">
            <a:solidFill>
              <a:srgbClr val="FF0000"/>
            </a:solidFill>
          </a:ln>
        </p:spPr>
      </p:pic>
      <p:pic>
        <p:nvPicPr>
          <p:cNvPr id="19463" name="Picture 10" descr="Prisoner 6 Cells"/>
          <p:cNvPicPr>
            <a:picLocks noGrp="1" noChangeAspect="1" noChangeArrowheads="1"/>
          </p:cNvPicPr>
          <p:nvPr>
            <p:ph sz="quarter" idx="4294967295"/>
          </p:nvPr>
        </p:nvPicPr>
        <p:blipFill>
          <a:blip r:embed="rId5" cstate="print"/>
          <a:srcRect/>
          <a:stretch>
            <a:fillRect/>
          </a:stretch>
        </p:blipFill>
        <p:spPr>
          <a:xfrm>
            <a:off x="4008438" y="4513263"/>
            <a:ext cx="2374900" cy="1887537"/>
          </a:xfrm>
          <a:noFill/>
          <a:ln w="25400">
            <a:solidFill>
              <a:srgbClr val="FF0000"/>
            </a:solidFill>
          </a:ln>
        </p:spPr>
      </p:pic>
      <p:sp>
        <p:nvSpPr>
          <p:cNvPr id="30732" name="Text Box 12"/>
          <p:cNvSpPr txBox="1">
            <a:spLocks noChangeArrowheads="1"/>
          </p:cNvSpPr>
          <p:nvPr/>
        </p:nvSpPr>
        <p:spPr bwMode="auto">
          <a:xfrm>
            <a:off x="2514600" y="61722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19465" name="Rectangle 13"/>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209800" y="37338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Sergeant Office</a:t>
            </a:r>
          </a:p>
        </p:txBody>
      </p:sp>
      <p:pic>
        <p:nvPicPr>
          <p:cNvPr id="20483" name="Picture 9" descr="Building Pics sgt off 3"/>
          <p:cNvPicPr>
            <a:picLocks noGrp="1" noChangeAspect="1" noChangeArrowheads="1"/>
          </p:cNvPicPr>
          <p:nvPr>
            <p:ph sz="quarter" idx="1"/>
          </p:nvPr>
        </p:nvPicPr>
        <p:blipFill>
          <a:blip r:embed="rId2" cstate="print"/>
          <a:srcRect/>
          <a:stretch>
            <a:fillRect/>
          </a:stretch>
        </p:blipFill>
        <p:spPr>
          <a:xfrm>
            <a:off x="381000" y="1600200"/>
            <a:ext cx="2914650" cy="2185988"/>
          </a:xfrm>
          <a:noFill/>
          <a:ln>
            <a:solidFill>
              <a:schemeClr val="tx1"/>
            </a:solidFill>
          </a:ln>
        </p:spPr>
      </p:pic>
      <p:sp>
        <p:nvSpPr>
          <p:cNvPr id="20484" name="Rectangle 13"/>
          <p:cNvSpPr>
            <a:spLocks noGrp="1" noChangeArrowheads="1"/>
          </p:cNvSpPr>
          <p:nvPr>
            <p:ph type="body" sz="half" idx="3"/>
          </p:nvPr>
        </p:nvSpPr>
        <p:spPr>
          <a:xfrm>
            <a:off x="6629400" y="1600200"/>
            <a:ext cx="2514600" cy="4525963"/>
          </a:xfrm>
        </p:spPr>
        <p:txBody>
          <a:bodyPr/>
          <a:lstStyle/>
          <a:p>
            <a:pPr eaLnBrk="1" hangingPunct="1">
              <a:lnSpc>
                <a:spcPct val="90000"/>
              </a:lnSpc>
            </a:pPr>
            <a:r>
              <a:rPr lang="en-US" sz="2000" dirty="0" smtClean="0"/>
              <a:t>Six patrol Sergeants share a 14’ x 14’ office.</a:t>
            </a:r>
          </a:p>
          <a:p>
            <a:pPr eaLnBrk="1" hangingPunct="1">
              <a:lnSpc>
                <a:spcPct val="90000"/>
              </a:lnSpc>
            </a:pPr>
            <a:r>
              <a:rPr lang="en-US" sz="2000" dirty="0" smtClean="0"/>
              <a:t>Used to interview suspects, witnesses and victims.</a:t>
            </a:r>
          </a:p>
          <a:p>
            <a:pPr eaLnBrk="1" hangingPunct="1">
              <a:lnSpc>
                <a:spcPct val="90000"/>
              </a:lnSpc>
            </a:pPr>
            <a:r>
              <a:rPr lang="en-US" sz="2000" dirty="0" smtClean="0"/>
              <a:t>Direct access to civilian employees.</a:t>
            </a:r>
          </a:p>
          <a:p>
            <a:pPr eaLnBrk="1" hangingPunct="1">
              <a:lnSpc>
                <a:spcPct val="90000"/>
              </a:lnSpc>
            </a:pPr>
            <a:r>
              <a:rPr lang="en-US" sz="2000" dirty="0" smtClean="0"/>
              <a:t>Insufficient storage of patrol equipment.</a:t>
            </a:r>
          </a:p>
          <a:p>
            <a:pPr eaLnBrk="1" hangingPunct="1">
              <a:lnSpc>
                <a:spcPct val="90000"/>
              </a:lnSpc>
            </a:pPr>
            <a:r>
              <a:rPr lang="en-US" sz="2000" dirty="0" smtClean="0"/>
              <a:t>File storage location.</a:t>
            </a:r>
          </a:p>
        </p:txBody>
      </p:sp>
      <p:pic>
        <p:nvPicPr>
          <p:cNvPr id="20485" name="Picture 11" descr="Patrol Room 1"/>
          <p:cNvPicPr>
            <a:picLocks noGrp="1" noChangeAspect="1" noChangeArrowheads="1"/>
          </p:cNvPicPr>
          <p:nvPr>
            <p:ph sz="quarter" idx="4294967295"/>
          </p:nvPr>
        </p:nvPicPr>
        <p:blipFill>
          <a:blip r:embed="rId3" cstate="print"/>
          <a:srcRect/>
          <a:stretch>
            <a:fillRect/>
          </a:stretch>
        </p:blipFill>
        <p:spPr>
          <a:xfrm>
            <a:off x="381000" y="3886200"/>
            <a:ext cx="2916238" cy="2187575"/>
          </a:xfrm>
          <a:noFill/>
          <a:ln w="25400">
            <a:solidFill>
              <a:srgbClr val="FF0000"/>
            </a:solidFill>
          </a:ln>
        </p:spPr>
      </p:pic>
      <p:pic>
        <p:nvPicPr>
          <p:cNvPr id="20486" name="Picture 17" descr="Patrol Sergeant Office"/>
          <p:cNvPicPr>
            <a:picLocks noChangeAspect="1" noChangeArrowheads="1"/>
          </p:cNvPicPr>
          <p:nvPr/>
        </p:nvPicPr>
        <p:blipFill>
          <a:blip r:embed="rId4" cstate="print"/>
          <a:srcRect/>
          <a:stretch>
            <a:fillRect/>
          </a:stretch>
        </p:blipFill>
        <p:spPr bwMode="auto">
          <a:xfrm>
            <a:off x="3581400" y="3886200"/>
            <a:ext cx="2916238" cy="2185988"/>
          </a:xfrm>
          <a:prstGeom prst="rect">
            <a:avLst/>
          </a:prstGeom>
          <a:noFill/>
          <a:ln w="25400">
            <a:solidFill>
              <a:schemeClr val="accent2"/>
            </a:solidFill>
            <a:miter lim="800000"/>
            <a:headEnd/>
            <a:tailEnd/>
          </a:ln>
        </p:spPr>
      </p:pic>
      <p:pic>
        <p:nvPicPr>
          <p:cNvPr id="20487" name="Picture 23" descr="Sgts Office 1"/>
          <p:cNvPicPr>
            <a:picLocks noGrp="1" noChangeAspect="1" noChangeArrowheads="1"/>
          </p:cNvPicPr>
          <p:nvPr>
            <p:ph sz="quarter" idx="2"/>
          </p:nvPr>
        </p:nvPicPr>
        <p:blipFill>
          <a:blip r:embed="rId5" cstate="print"/>
          <a:srcRect/>
          <a:stretch>
            <a:fillRect/>
          </a:stretch>
        </p:blipFill>
        <p:spPr>
          <a:xfrm>
            <a:off x="3581400" y="1590675"/>
            <a:ext cx="2895600" cy="2171700"/>
          </a:xfrm>
          <a:noFill/>
          <a:ln w="12700">
            <a:solidFill>
              <a:schemeClr val="tx1"/>
            </a:solidFill>
          </a:ln>
        </p:spPr>
      </p:pic>
      <p:sp>
        <p:nvSpPr>
          <p:cNvPr id="19480" name="Text Box 24"/>
          <p:cNvSpPr txBox="1">
            <a:spLocks noChangeArrowheads="1"/>
          </p:cNvSpPr>
          <p:nvPr/>
        </p:nvSpPr>
        <p:spPr bwMode="auto">
          <a:xfrm>
            <a:off x="2362200" y="5943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20489" name="Rectangle 25"/>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5146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Administrative Work Area</a:t>
            </a:r>
          </a:p>
        </p:txBody>
      </p:sp>
      <p:pic>
        <p:nvPicPr>
          <p:cNvPr id="21507" name="Picture 7" descr="Building Pics - admin area chiefs door"/>
          <p:cNvPicPr>
            <a:picLocks noGrp="1" noChangeAspect="1" noChangeArrowheads="1"/>
          </p:cNvPicPr>
          <p:nvPr>
            <p:ph sz="quarter" idx="1"/>
          </p:nvPr>
        </p:nvPicPr>
        <p:blipFill>
          <a:blip r:embed="rId2" cstate="print"/>
          <a:srcRect/>
          <a:stretch>
            <a:fillRect/>
          </a:stretch>
        </p:blipFill>
        <p:spPr>
          <a:xfrm>
            <a:off x="1444625" y="1600200"/>
            <a:ext cx="2752725" cy="2187575"/>
          </a:xfrm>
          <a:noFill/>
          <a:ln>
            <a:solidFill>
              <a:schemeClr val="tx1"/>
            </a:solidFill>
          </a:ln>
        </p:spPr>
      </p:pic>
      <p:pic>
        <p:nvPicPr>
          <p:cNvPr id="21508" name="Picture 8" descr="Chief's Reception Area"/>
          <p:cNvPicPr>
            <a:picLocks noGrp="1" noChangeAspect="1" noChangeArrowheads="1"/>
          </p:cNvPicPr>
          <p:nvPr>
            <p:ph sz="quarter" idx="2"/>
          </p:nvPr>
        </p:nvPicPr>
        <p:blipFill>
          <a:blip r:embed="rId3" cstate="print"/>
          <a:srcRect/>
          <a:stretch>
            <a:fillRect/>
          </a:stretch>
        </p:blipFill>
        <p:spPr>
          <a:xfrm>
            <a:off x="1443038" y="3941763"/>
            <a:ext cx="2754312" cy="2189162"/>
          </a:xfrm>
          <a:noFill/>
          <a:ln w="25400">
            <a:solidFill>
              <a:srgbClr val="FF0000"/>
            </a:solidFill>
          </a:ln>
        </p:spPr>
      </p:pic>
      <p:sp>
        <p:nvSpPr>
          <p:cNvPr id="21509" name="Rectangle 10"/>
          <p:cNvSpPr>
            <a:spLocks noGrp="1" noChangeArrowheads="1"/>
          </p:cNvSpPr>
          <p:nvPr>
            <p:ph type="body" sz="half" idx="3"/>
          </p:nvPr>
        </p:nvSpPr>
        <p:spPr>
          <a:xfrm>
            <a:off x="4872038" y="1600200"/>
            <a:ext cx="3814762" cy="2057400"/>
          </a:xfrm>
        </p:spPr>
        <p:txBody>
          <a:bodyPr/>
          <a:lstStyle/>
          <a:p>
            <a:pPr eaLnBrk="1" hangingPunct="1">
              <a:lnSpc>
                <a:spcPct val="90000"/>
              </a:lnSpc>
            </a:pPr>
            <a:r>
              <a:rPr lang="en-US" sz="1800" dirty="0" smtClean="0"/>
              <a:t>Insufficient file storage.</a:t>
            </a:r>
          </a:p>
          <a:p>
            <a:pPr eaLnBrk="1" hangingPunct="1">
              <a:lnSpc>
                <a:spcPct val="90000"/>
              </a:lnSpc>
            </a:pPr>
            <a:r>
              <a:rPr lang="en-US" sz="1800" dirty="0" smtClean="0"/>
              <a:t>Lack of security with respect to sensitive files.</a:t>
            </a:r>
          </a:p>
          <a:p>
            <a:pPr eaLnBrk="1" hangingPunct="1">
              <a:lnSpc>
                <a:spcPct val="90000"/>
              </a:lnSpc>
            </a:pPr>
            <a:r>
              <a:rPr lang="en-US" sz="1800" dirty="0" smtClean="0"/>
              <a:t>No public waiting area</a:t>
            </a:r>
          </a:p>
          <a:p>
            <a:pPr eaLnBrk="1" hangingPunct="1">
              <a:lnSpc>
                <a:spcPct val="90000"/>
              </a:lnSpc>
            </a:pPr>
            <a:r>
              <a:rPr lang="en-US" sz="1800" dirty="0" smtClean="0"/>
              <a:t>Access not monitored.</a:t>
            </a:r>
          </a:p>
          <a:p>
            <a:pPr eaLnBrk="1" hangingPunct="1">
              <a:lnSpc>
                <a:spcPct val="90000"/>
              </a:lnSpc>
            </a:pPr>
            <a:r>
              <a:rPr lang="en-US" sz="1800" dirty="0" smtClean="0"/>
              <a:t>16’ x 20’ open area and hallway	</a:t>
            </a:r>
          </a:p>
        </p:txBody>
      </p:sp>
      <p:pic>
        <p:nvPicPr>
          <p:cNvPr id="21510" name="Picture 9" descr="Lobby 3"/>
          <p:cNvPicPr>
            <a:picLocks noGrp="1" noChangeAspect="1" noChangeArrowheads="1"/>
          </p:cNvPicPr>
          <p:nvPr>
            <p:ph sz="quarter" idx="4294967295"/>
          </p:nvPr>
        </p:nvPicPr>
        <p:blipFill>
          <a:blip r:embed="rId4" cstate="print"/>
          <a:srcRect/>
          <a:stretch>
            <a:fillRect/>
          </a:stretch>
        </p:blipFill>
        <p:spPr>
          <a:xfrm>
            <a:off x="4343400" y="3962400"/>
            <a:ext cx="3895725" cy="2187575"/>
          </a:xfrm>
          <a:noFill/>
          <a:ln w="25400">
            <a:solidFill>
              <a:srgbClr val="FF0000"/>
            </a:solidFill>
          </a:ln>
        </p:spPr>
      </p:pic>
      <p:sp>
        <p:nvSpPr>
          <p:cNvPr id="20491" name="Text Box 11"/>
          <p:cNvSpPr txBox="1">
            <a:spLocks noChangeArrowheads="1"/>
          </p:cNvSpPr>
          <p:nvPr/>
        </p:nvSpPr>
        <p:spPr bwMode="auto">
          <a:xfrm>
            <a:off x="3276600" y="5943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21512" name="Rectangle 12"/>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1" name="Text Box 13"/>
          <p:cNvSpPr txBox="1">
            <a:spLocks noChangeArrowheads="1"/>
          </p:cNvSpPr>
          <p:nvPr/>
        </p:nvSpPr>
        <p:spPr bwMode="auto">
          <a:xfrm>
            <a:off x="12954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Chief’s Office</a:t>
            </a:r>
          </a:p>
        </p:txBody>
      </p:sp>
      <p:pic>
        <p:nvPicPr>
          <p:cNvPr id="22531" name="Picture 7" descr="Chiefs Office"/>
          <p:cNvPicPr>
            <a:picLocks noGrp="1" noChangeAspect="1" noChangeArrowheads="1"/>
          </p:cNvPicPr>
          <p:nvPr>
            <p:ph sz="quarter" idx="1"/>
          </p:nvPr>
        </p:nvPicPr>
        <p:blipFill>
          <a:blip r:embed="rId2" cstate="print"/>
          <a:srcRect/>
          <a:stretch>
            <a:fillRect/>
          </a:stretch>
        </p:blipFill>
        <p:spPr>
          <a:xfrm>
            <a:off x="1444625" y="1600200"/>
            <a:ext cx="2752725" cy="2187575"/>
          </a:xfrm>
          <a:noFill/>
          <a:ln>
            <a:solidFill>
              <a:schemeClr val="tx1"/>
            </a:solidFill>
          </a:ln>
        </p:spPr>
      </p:pic>
      <p:pic>
        <p:nvPicPr>
          <p:cNvPr id="22532" name="Picture 8" descr="Chief's Office 1"/>
          <p:cNvPicPr>
            <a:picLocks noGrp="1" noChangeAspect="1" noChangeArrowheads="1"/>
          </p:cNvPicPr>
          <p:nvPr>
            <p:ph sz="quarter" idx="2"/>
          </p:nvPr>
        </p:nvPicPr>
        <p:blipFill>
          <a:blip r:embed="rId3" cstate="print"/>
          <a:srcRect/>
          <a:stretch>
            <a:fillRect/>
          </a:stretch>
        </p:blipFill>
        <p:spPr>
          <a:xfrm>
            <a:off x="1817688" y="3941763"/>
            <a:ext cx="2754312" cy="2189162"/>
          </a:xfrm>
          <a:noFill/>
          <a:ln w="25400">
            <a:solidFill>
              <a:srgbClr val="FF0000"/>
            </a:solidFill>
          </a:ln>
        </p:spPr>
      </p:pic>
      <p:sp>
        <p:nvSpPr>
          <p:cNvPr id="22533" name="Rectangle 10"/>
          <p:cNvSpPr>
            <a:spLocks noGrp="1" noChangeArrowheads="1"/>
          </p:cNvSpPr>
          <p:nvPr>
            <p:ph type="body" sz="half" idx="3"/>
          </p:nvPr>
        </p:nvSpPr>
        <p:spPr>
          <a:xfrm>
            <a:off x="4495800" y="1600200"/>
            <a:ext cx="4191000" cy="2289175"/>
          </a:xfrm>
        </p:spPr>
        <p:txBody>
          <a:bodyPr/>
          <a:lstStyle/>
          <a:p>
            <a:pPr eaLnBrk="1" hangingPunct="1"/>
            <a:r>
              <a:rPr lang="en-US" sz="2000" dirty="0" smtClean="0"/>
              <a:t>Small office area also used for file storage.</a:t>
            </a:r>
          </a:p>
          <a:p>
            <a:pPr eaLnBrk="1" hangingPunct="1"/>
            <a:r>
              <a:rPr lang="en-US" sz="2000" dirty="0" smtClean="0"/>
              <a:t>No conference area.</a:t>
            </a:r>
          </a:p>
          <a:p>
            <a:pPr eaLnBrk="1" hangingPunct="1"/>
            <a:r>
              <a:rPr lang="en-US" sz="2000" dirty="0" smtClean="0"/>
              <a:t>No visitor waiting area.</a:t>
            </a:r>
          </a:p>
          <a:p>
            <a:pPr eaLnBrk="1" hangingPunct="1"/>
            <a:r>
              <a:rPr lang="en-US" sz="2000" dirty="0" smtClean="0"/>
              <a:t>High volume traffic area.</a:t>
            </a:r>
          </a:p>
          <a:p>
            <a:pPr eaLnBrk="1" hangingPunct="1"/>
            <a:r>
              <a:rPr lang="en-US" sz="2000" dirty="0" smtClean="0"/>
              <a:t>15’ x 16’ room</a:t>
            </a:r>
          </a:p>
          <a:p>
            <a:pPr eaLnBrk="1" hangingPunct="1"/>
            <a:endParaRPr lang="en-US" sz="2000" dirty="0" smtClean="0"/>
          </a:p>
        </p:txBody>
      </p:sp>
      <p:pic>
        <p:nvPicPr>
          <p:cNvPr id="22534" name="Picture 9" descr="Chief's Office 2"/>
          <p:cNvPicPr>
            <a:picLocks noGrp="1" noChangeAspect="1" noChangeArrowheads="1"/>
          </p:cNvPicPr>
          <p:nvPr>
            <p:ph sz="quarter" idx="4294967295"/>
          </p:nvPr>
        </p:nvPicPr>
        <p:blipFill>
          <a:blip r:embed="rId4" cstate="print"/>
          <a:srcRect/>
          <a:stretch>
            <a:fillRect/>
          </a:stretch>
        </p:blipFill>
        <p:spPr>
          <a:xfrm>
            <a:off x="4856163" y="3962400"/>
            <a:ext cx="2916237" cy="2187575"/>
          </a:xfrm>
          <a:noFill/>
          <a:ln w="25400">
            <a:solidFill>
              <a:srgbClr val="FF0000"/>
            </a:solidFill>
          </a:ln>
        </p:spPr>
      </p:pic>
      <p:sp>
        <p:nvSpPr>
          <p:cNvPr id="21515" name="Text Box 11"/>
          <p:cNvSpPr txBox="1">
            <a:spLocks noChangeArrowheads="1"/>
          </p:cNvSpPr>
          <p:nvPr/>
        </p:nvSpPr>
        <p:spPr bwMode="auto">
          <a:xfrm>
            <a:off x="3657600" y="60198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22536" name="Rectangle 12"/>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1" name="Text Box 13"/>
          <p:cNvSpPr txBox="1">
            <a:spLocks noChangeArrowheads="1"/>
          </p:cNvSpPr>
          <p:nvPr/>
        </p:nvSpPr>
        <p:spPr bwMode="auto">
          <a:xfrm>
            <a:off x="9144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Lieutenant’s Office</a:t>
            </a:r>
          </a:p>
        </p:txBody>
      </p:sp>
      <p:pic>
        <p:nvPicPr>
          <p:cNvPr id="23555" name="Picture 7" descr="LTs Office"/>
          <p:cNvPicPr>
            <a:picLocks noGrp="1" noChangeAspect="1" noChangeArrowheads="1"/>
          </p:cNvPicPr>
          <p:nvPr>
            <p:ph sz="half" idx="1"/>
          </p:nvPr>
        </p:nvPicPr>
        <p:blipFill>
          <a:blip r:embed="rId2" cstate="print"/>
          <a:srcRect/>
          <a:stretch>
            <a:fillRect/>
          </a:stretch>
        </p:blipFill>
        <p:spPr>
          <a:xfrm>
            <a:off x="1778000" y="1600200"/>
            <a:ext cx="2752725" cy="2187575"/>
          </a:xfrm>
          <a:noFill/>
          <a:ln>
            <a:solidFill>
              <a:schemeClr val="tx1"/>
            </a:solidFill>
          </a:ln>
        </p:spPr>
      </p:pic>
      <p:sp>
        <p:nvSpPr>
          <p:cNvPr id="23556" name="Rectangle 9"/>
          <p:cNvSpPr>
            <a:spLocks noGrp="1" noChangeArrowheads="1"/>
          </p:cNvSpPr>
          <p:nvPr>
            <p:ph type="body" sz="half" idx="2"/>
          </p:nvPr>
        </p:nvSpPr>
        <p:spPr/>
        <p:txBody>
          <a:bodyPr/>
          <a:lstStyle/>
          <a:p>
            <a:pPr eaLnBrk="1" hangingPunct="1"/>
            <a:r>
              <a:rPr lang="en-US" sz="2400" dirty="0" smtClean="0"/>
              <a:t>Both Operational and Administrative Lieutenants share this office space.</a:t>
            </a:r>
          </a:p>
          <a:p>
            <a:pPr eaLnBrk="1" hangingPunct="1"/>
            <a:r>
              <a:rPr lang="en-US" sz="2400" dirty="0" smtClean="0"/>
              <a:t>No conference area.</a:t>
            </a:r>
          </a:p>
          <a:p>
            <a:pPr eaLnBrk="1" hangingPunct="1"/>
            <a:r>
              <a:rPr lang="en-US" sz="2400" dirty="0" smtClean="0"/>
              <a:t>High volume traffic area.</a:t>
            </a:r>
          </a:p>
          <a:p>
            <a:pPr eaLnBrk="1" hangingPunct="1"/>
            <a:r>
              <a:rPr lang="en-US" sz="2400" dirty="0" smtClean="0"/>
              <a:t>16’ x 16’ room shared by two Lt’s</a:t>
            </a:r>
          </a:p>
          <a:p>
            <a:pPr eaLnBrk="1" hangingPunct="1"/>
            <a:r>
              <a:rPr lang="en-US" sz="2400" dirty="0" smtClean="0"/>
              <a:t>File storage location</a:t>
            </a:r>
          </a:p>
          <a:p>
            <a:pPr eaLnBrk="1" hangingPunct="1">
              <a:buFont typeface="Wingdings" pitchFamily="2" charset="2"/>
              <a:buNone/>
            </a:pPr>
            <a:endParaRPr lang="en-US" sz="2400" dirty="0" smtClean="0"/>
          </a:p>
        </p:txBody>
      </p:sp>
      <p:pic>
        <p:nvPicPr>
          <p:cNvPr id="23557" name="Picture 8" descr="Patrol Room 1"/>
          <p:cNvPicPr>
            <a:picLocks noGrp="1" noChangeAspect="1" noChangeArrowheads="1"/>
          </p:cNvPicPr>
          <p:nvPr>
            <p:ph sz="quarter" idx="4294967295"/>
          </p:nvPr>
        </p:nvPicPr>
        <p:blipFill>
          <a:blip r:embed="rId3" cstate="print"/>
          <a:srcRect/>
          <a:stretch>
            <a:fillRect/>
          </a:stretch>
        </p:blipFill>
        <p:spPr>
          <a:xfrm>
            <a:off x="5303838" y="1600200"/>
            <a:ext cx="2752725" cy="2187575"/>
          </a:xfrm>
          <a:noFill/>
          <a:ln w="25400">
            <a:solidFill>
              <a:srgbClr val="FF0000"/>
            </a:solidFill>
          </a:ln>
        </p:spPr>
      </p:pic>
      <p:sp>
        <p:nvSpPr>
          <p:cNvPr id="23558" name="Text Box 10"/>
          <p:cNvSpPr txBox="1">
            <a:spLocks noChangeArrowheads="1"/>
          </p:cNvSpPr>
          <p:nvPr/>
        </p:nvSpPr>
        <p:spPr bwMode="auto">
          <a:xfrm>
            <a:off x="6629400" y="3505200"/>
            <a:ext cx="2133600" cy="376238"/>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lang="en-US" dirty="0"/>
              <a:t>Wethersfield PD</a:t>
            </a:r>
          </a:p>
        </p:txBody>
      </p:sp>
      <p:sp>
        <p:nvSpPr>
          <p:cNvPr id="23559" name="Rectangle 11"/>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0" name="Text Box 13"/>
          <p:cNvSpPr txBox="1">
            <a:spLocks noChangeArrowheads="1"/>
          </p:cNvSpPr>
          <p:nvPr/>
        </p:nvSpPr>
        <p:spPr bwMode="auto">
          <a:xfrm>
            <a:off x="990600" y="35052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Captain’s Office</a:t>
            </a:r>
          </a:p>
        </p:txBody>
      </p:sp>
      <p:pic>
        <p:nvPicPr>
          <p:cNvPr id="24579" name="Picture 7" descr="Captains Office"/>
          <p:cNvPicPr>
            <a:picLocks noGrp="1" noChangeAspect="1" noChangeArrowheads="1"/>
          </p:cNvPicPr>
          <p:nvPr>
            <p:ph sz="half" idx="1"/>
          </p:nvPr>
        </p:nvPicPr>
        <p:blipFill>
          <a:blip r:embed="rId2" cstate="print"/>
          <a:srcRect/>
          <a:stretch>
            <a:fillRect/>
          </a:stretch>
        </p:blipFill>
        <p:spPr>
          <a:xfrm>
            <a:off x="914400" y="2436813"/>
            <a:ext cx="3810000" cy="2857500"/>
          </a:xfrm>
          <a:noFill/>
          <a:ln>
            <a:solidFill>
              <a:schemeClr val="tx1"/>
            </a:solidFill>
          </a:ln>
        </p:spPr>
      </p:pic>
      <p:sp>
        <p:nvSpPr>
          <p:cNvPr id="24580" name="Rectangle 8"/>
          <p:cNvSpPr>
            <a:spLocks noGrp="1" noChangeArrowheads="1"/>
          </p:cNvSpPr>
          <p:nvPr>
            <p:ph type="body" sz="half" idx="2"/>
          </p:nvPr>
        </p:nvSpPr>
        <p:spPr>
          <a:xfrm>
            <a:off x="4876800" y="2362200"/>
            <a:ext cx="3810000" cy="3768725"/>
          </a:xfrm>
        </p:spPr>
        <p:txBody>
          <a:bodyPr/>
          <a:lstStyle/>
          <a:p>
            <a:pPr eaLnBrk="1" hangingPunct="1"/>
            <a:r>
              <a:rPr lang="en-US" sz="2400" dirty="0" smtClean="0"/>
              <a:t>No conference area</a:t>
            </a:r>
          </a:p>
          <a:p>
            <a:pPr eaLnBrk="1" hangingPunct="1"/>
            <a:r>
              <a:rPr lang="en-US" sz="2400" dirty="0" smtClean="0"/>
              <a:t>No privacy</a:t>
            </a:r>
          </a:p>
          <a:p>
            <a:pPr eaLnBrk="1" hangingPunct="1"/>
            <a:r>
              <a:rPr lang="en-US" sz="2400" dirty="0" smtClean="0"/>
              <a:t>High volume traffic area</a:t>
            </a:r>
          </a:p>
          <a:p>
            <a:pPr eaLnBrk="1" hangingPunct="1"/>
            <a:r>
              <a:rPr lang="en-US" sz="2400" dirty="0" smtClean="0"/>
              <a:t>12 x 16 office</a:t>
            </a:r>
          </a:p>
          <a:p>
            <a:pPr eaLnBrk="1" hangingPunct="1">
              <a:buFont typeface="Wingdings" pitchFamily="2" charset="2"/>
              <a:buNone/>
            </a:pPr>
            <a:endParaRPr lang="en-US" sz="2400" dirty="0" smtClean="0"/>
          </a:p>
        </p:txBody>
      </p:sp>
      <p:sp>
        <p:nvSpPr>
          <p:cNvPr id="7" name="Text Box 13"/>
          <p:cNvSpPr txBox="1">
            <a:spLocks noChangeArrowheads="1"/>
          </p:cNvSpPr>
          <p:nvPr/>
        </p:nvSpPr>
        <p:spPr bwMode="auto">
          <a:xfrm>
            <a:off x="3352800" y="51054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Detective Bureau</a:t>
            </a:r>
          </a:p>
        </p:txBody>
      </p:sp>
      <p:pic>
        <p:nvPicPr>
          <p:cNvPr id="25603" name="Picture 7" descr="DB 1"/>
          <p:cNvPicPr>
            <a:picLocks noGrp="1" noChangeAspect="1" noChangeArrowheads="1"/>
          </p:cNvPicPr>
          <p:nvPr>
            <p:ph sz="quarter" idx="1"/>
          </p:nvPr>
        </p:nvPicPr>
        <p:blipFill>
          <a:blip r:embed="rId2" cstate="print"/>
          <a:srcRect/>
          <a:stretch>
            <a:fillRect/>
          </a:stretch>
        </p:blipFill>
        <p:spPr>
          <a:xfrm>
            <a:off x="1438275" y="1600200"/>
            <a:ext cx="2752725" cy="2187575"/>
          </a:xfrm>
          <a:noFill/>
          <a:ln>
            <a:solidFill>
              <a:schemeClr val="tx1"/>
            </a:solidFill>
          </a:ln>
        </p:spPr>
      </p:pic>
      <p:pic>
        <p:nvPicPr>
          <p:cNvPr id="25604" name="Picture 8" descr="DB 2"/>
          <p:cNvPicPr>
            <a:picLocks noGrp="1" noChangeAspect="1" noChangeArrowheads="1"/>
          </p:cNvPicPr>
          <p:nvPr>
            <p:ph sz="quarter" idx="2"/>
          </p:nvPr>
        </p:nvPicPr>
        <p:blipFill>
          <a:blip r:embed="rId3" cstate="print"/>
          <a:srcRect/>
          <a:stretch>
            <a:fillRect/>
          </a:stretch>
        </p:blipFill>
        <p:spPr>
          <a:xfrm>
            <a:off x="5160963" y="3962400"/>
            <a:ext cx="2916237" cy="2187575"/>
          </a:xfrm>
          <a:noFill/>
          <a:ln w="25400">
            <a:solidFill>
              <a:srgbClr val="FF0000"/>
            </a:solidFill>
          </a:ln>
        </p:spPr>
      </p:pic>
      <p:sp>
        <p:nvSpPr>
          <p:cNvPr id="25605" name="Rectangle 11"/>
          <p:cNvSpPr>
            <a:spLocks noGrp="1" noChangeArrowheads="1"/>
          </p:cNvSpPr>
          <p:nvPr>
            <p:ph type="body" sz="half" idx="3"/>
          </p:nvPr>
        </p:nvSpPr>
        <p:spPr>
          <a:xfrm>
            <a:off x="4872038" y="1752600"/>
            <a:ext cx="3814762" cy="2286000"/>
          </a:xfrm>
        </p:spPr>
        <p:txBody>
          <a:bodyPr/>
          <a:lstStyle/>
          <a:p>
            <a:pPr eaLnBrk="1" hangingPunct="1">
              <a:lnSpc>
                <a:spcPct val="80000"/>
              </a:lnSpc>
            </a:pPr>
            <a:r>
              <a:rPr lang="en-US" sz="1600" dirty="0" smtClean="0"/>
              <a:t>No conference / storage areas.</a:t>
            </a:r>
          </a:p>
          <a:p>
            <a:pPr eaLnBrk="1" hangingPunct="1">
              <a:lnSpc>
                <a:spcPct val="80000"/>
              </a:lnSpc>
            </a:pPr>
            <a:r>
              <a:rPr lang="en-US" sz="1600" dirty="0" smtClean="0"/>
              <a:t>Insufficient supervisors office</a:t>
            </a:r>
          </a:p>
          <a:p>
            <a:pPr eaLnBrk="1" hangingPunct="1">
              <a:lnSpc>
                <a:spcPct val="80000"/>
              </a:lnSpc>
            </a:pPr>
            <a:r>
              <a:rPr lang="en-US" sz="1600" dirty="0" smtClean="0"/>
              <a:t>Shared by 7 staff.</a:t>
            </a:r>
          </a:p>
          <a:p>
            <a:pPr eaLnBrk="1" hangingPunct="1">
              <a:lnSpc>
                <a:spcPct val="80000"/>
              </a:lnSpc>
            </a:pPr>
            <a:r>
              <a:rPr lang="en-US" sz="1600" dirty="0" smtClean="0"/>
              <a:t>No interview rooms for detectives, SRO’s, Youth </a:t>
            </a:r>
            <a:r>
              <a:rPr lang="en-US" sz="1600" dirty="0"/>
              <a:t>O</a:t>
            </a:r>
            <a:r>
              <a:rPr lang="en-US" sz="1600" dirty="0" smtClean="0"/>
              <a:t>fficer</a:t>
            </a:r>
          </a:p>
          <a:p>
            <a:pPr eaLnBrk="1" hangingPunct="1">
              <a:lnSpc>
                <a:spcPct val="80000"/>
              </a:lnSpc>
            </a:pPr>
            <a:r>
              <a:rPr lang="en-US" sz="1600" dirty="0" smtClean="0"/>
              <a:t>No confidentiality during sensitive investigations.</a:t>
            </a:r>
          </a:p>
          <a:p>
            <a:pPr eaLnBrk="1" hangingPunct="1">
              <a:lnSpc>
                <a:spcPct val="80000"/>
              </a:lnSpc>
            </a:pPr>
            <a:r>
              <a:rPr lang="en-US" sz="1600" dirty="0" smtClean="0"/>
              <a:t>25’ x 14’ office includes closet and file storage</a:t>
            </a:r>
            <a:r>
              <a:rPr lang="en-US" sz="1800" dirty="0"/>
              <a:t>.</a:t>
            </a:r>
            <a:endParaRPr lang="en-US" sz="1800" dirty="0" smtClean="0"/>
          </a:p>
        </p:txBody>
      </p:sp>
      <p:pic>
        <p:nvPicPr>
          <p:cNvPr id="25606" name="Picture 9" descr="DB 1 Conference Area"/>
          <p:cNvPicPr>
            <a:picLocks noGrp="1" noChangeAspect="1" noChangeArrowheads="1"/>
          </p:cNvPicPr>
          <p:nvPr>
            <p:ph sz="quarter" idx="4294967295"/>
          </p:nvPr>
        </p:nvPicPr>
        <p:blipFill>
          <a:blip r:embed="rId4" cstate="print"/>
          <a:srcRect/>
          <a:stretch>
            <a:fillRect/>
          </a:stretch>
        </p:blipFill>
        <p:spPr>
          <a:xfrm>
            <a:off x="1731963" y="3962400"/>
            <a:ext cx="2916237" cy="2187575"/>
          </a:xfrm>
          <a:noFill/>
          <a:ln w="25400">
            <a:solidFill>
              <a:srgbClr val="FF0000"/>
            </a:solidFill>
          </a:ln>
        </p:spPr>
      </p:pic>
      <p:sp>
        <p:nvSpPr>
          <p:cNvPr id="24588" name="Text Box 12"/>
          <p:cNvSpPr txBox="1">
            <a:spLocks noChangeArrowheads="1"/>
          </p:cNvSpPr>
          <p:nvPr/>
        </p:nvSpPr>
        <p:spPr bwMode="auto">
          <a:xfrm>
            <a:off x="3886200" y="5943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10" name="Text Box 13"/>
          <p:cNvSpPr txBox="1">
            <a:spLocks noChangeArrowheads="1"/>
          </p:cNvSpPr>
          <p:nvPr/>
        </p:nvSpPr>
        <p:spPr bwMode="auto">
          <a:xfrm>
            <a:off x="838200" y="15240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Why a New Facility is Needed</a:t>
            </a:r>
          </a:p>
        </p:txBody>
      </p:sp>
      <p:sp>
        <p:nvSpPr>
          <p:cNvPr id="4099" name="Rectangle 7"/>
          <p:cNvSpPr>
            <a:spLocks noGrp="1" noChangeArrowheads="1"/>
          </p:cNvSpPr>
          <p:nvPr>
            <p:ph type="body" idx="1"/>
          </p:nvPr>
        </p:nvSpPr>
        <p:spPr>
          <a:xfrm>
            <a:off x="914400" y="1600200"/>
            <a:ext cx="7772400" cy="4800600"/>
          </a:xfrm>
        </p:spPr>
        <p:txBody>
          <a:bodyPr/>
          <a:lstStyle/>
          <a:p>
            <a:pPr eaLnBrk="1" hangingPunct="1">
              <a:lnSpc>
                <a:spcPct val="90000"/>
              </a:lnSpc>
            </a:pPr>
            <a:r>
              <a:rPr lang="en-US" sz="1800" dirty="0" smtClean="0"/>
              <a:t>Since 1999 the town has conducted and paid for three space/facility need assessments; 1999, 2008 and 2015. All three of these studies resulted in the </a:t>
            </a:r>
            <a:r>
              <a:rPr lang="en-US" sz="1800" u="sng" dirty="0" smtClean="0"/>
              <a:t>same conclusion</a:t>
            </a:r>
            <a:r>
              <a:rPr lang="en-US" sz="1800" dirty="0" smtClean="0"/>
              <a:t>.  That the current facility is inadequate for current staffing and space needs, not to mention future growth of the agency and the community.</a:t>
            </a:r>
          </a:p>
          <a:p>
            <a:pPr marL="0" indent="0" eaLnBrk="1" hangingPunct="1">
              <a:lnSpc>
                <a:spcPct val="90000"/>
              </a:lnSpc>
              <a:buNone/>
            </a:pPr>
            <a:endParaRPr lang="en-US" sz="1800" dirty="0" smtClean="0"/>
          </a:p>
          <a:p>
            <a:pPr eaLnBrk="1" hangingPunct="1">
              <a:buNone/>
            </a:pPr>
            <a:endParaRPr lang="en-US" sz="1800" b="1" i="1" dirty="0" smtClean="0"/>
          </a:p>
          <a:p>
            <a:pPr eaLnBrk="1" hangingPunct="1">
              <a:buNone/>
            </a:pPr>
            <a:r>
              <a:rPr lang="en-US" sz="1600" b="1" i="1" dirty="0" smtClean="0"/>
              <a:t>"</a:t>
            </a:r>
            <a:r>
              <a:rPr lang="en-US" sz="1600" b="1" i="1" dirty="0"/>
              <a:t>We can't solve problems by using the same kind of thinking we used when we created them" </a:t>
            </a:r>
          </a:p>
          <a:p>
            <a:pPr eaLnBrk="1" hangingPunct="1">
              <a:buNone/>
            </a:pPr>
            <a:r>
              <a:rPr lang="en-US" sz="1600" dirty="0" smtClean="0"/>
              <a:t>-</a:t>
            </a:r>
            <a:r>
              <a:rPr lang="en-US" sz="1600" dirty="0"/>
              <a:t>Albert Einstein</a:t>
            </a:r>
          </a:p>
          <a:p>
            <a:pPr eaLnBrk="1" hangingPunct="1">
              <a:lnSpc>
                <a:spcPct val="90000"/>
              </a:lnSpc>
            </a:pPr>
            <a:endParaRPr lang="en-US" sz="1800" dirty="0" smtClean="0"/>
          </a:p>
          <a:p>
            <a:pPr eaLnBrk="1" hangingPunct="1">
              <a:lnSpc>
                <a:spcPct val="90000"/>
              </a:lnSpc>
            </a:pPr>
            <a:endParaRPr lang="en-US" sz="2400" dirty="0" smtClean="0"/>
          </a:p>
        </p:txBody>
      </p:sp>
      <p:sp>
        <p:nvSpPr>
          <p:cNvPr id="4100" name="Rectangle 9"/>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Locker Rooms</a:t>
            </a:r>
          </a:p>
        </p:txBody>
      </p:sp>
      <p:pic>
        <p:nvPicPr>
          <p:cNvPr id="26627" name="Picture 7" descr="Locker Room 1"/>
          <p:cNvPicPr>
            <a:picLocks noGrp="1" noChangeAspect="1" noChangeArrowheads="1"/>
          </p:cNvPicPr>
          <p:nvPr>
            <p:ph sz="half" idx="1"/>
          </p:nvPr>
        </p:nvPicPr>
        <p:blipFill>
          <a:blip r:embed="rId2" cstate="print"/>
          <a:srcRect/>
          <a:stretch>
            <a:fillRect/>
          </a:stretch>
        </p:blipFill>
        <p:spPr>
          <a:xfrm>
            <a:off x="3352800" y="3962400"/>
            <a:ext cx="2919413" cy="2189163"/>
          </a:xfrm>
          <a:noFill/>
          <a:ln w="25400">
            <a:solidFill>
              <a:srgbClr val="FF0000"/>
            </a:solidFill>
          </a:ln>
        </p:spPr>
      </p:pic>
      <p:sp>
        <p:nvSpPr>
          <p:cNvPr id="26628" name="Rectangle 11"/>
          <p:cNvSpPr>
            <a:spLocks noGrp="1" noChangeArrowheads="1"/>
          </p:cNvSpPr>
          <p:nvPr>
            <p:ph type="body" sz="half" idx="2"/>
          </p:nvPr>
        </p:nvSpPr>
        <p:spPr>
          <a:xfrm>
            <a:off x="6324600" y="1676400"/>
            <a:ext cx="2362200" cy="4454525"/>
          </a:xfrm>
        </p:spPr>
        <p:txBody>
          <a:bodyPr/>
          <a:lstStyle/>
          <a:p>
            <a:pPr eaLnBrk="1" hangingPunct="1"/>
            <a:r>
              <a:rPr lang="en-US" sz="1600" dirty="0" smtClean="0"/>
              <a:t>Insufficient lockers and storage.  Two officers per locker.</a:t>
            </a:r>
          </a:p>
          <a:p>
            <a:pPr eaLnBrk="1" hangingPunct="1"/>
            <a:r>
              <a:rPr lang="en-US" sz="1600" dirty="0" smtClean="0"/>
              <a:t>Insufficient space for officers to change.</a:t>
            </a:r>
          </a:p>
          <a:p>
            <a:pPr eaLnBrk="1" hangingPunct="1"/>
            <a:r>
              <a:rPr lang="en-US" sz="1600" dirty="0" smtClean="0"/>
              <a:t>Insufficient showers</a:t>
            </a:r>
          </a:p>
          <a:p>
            <a:pPr eaLnBrk="1" hangingPunct="1"/>
            <a:r>
              <a:rPr lang="en-US" sz="1600" dirty="0" smtClean="0"/>
              <a:t>27’ x 18’ room; which house the lockers, toilet, urinals, shower and dressing area for 45 sworn officers.</a:t>
            </a:r>
          </a:p>
          <a:p>
            <a:pPr eaLnBrk="1" hangingPunct="1"/>
            <a:r>
              <a:rPr lang="en-US" sz="1600" dirty="0" smtClean="0"/>
              <a:t>Unsecured access</a:t>
            </a:r>
          </a:p>
          <a:p>
            <a:pPr eaLnBrk="1" hangingPunct="1">
              <a:buFont typeface="Wingdings" pitchFamily="2" charset="2"/>
              <a:buNone/>
            </a:pPr>
            <a:endParaRPr lang="en-US" sz="1600" dirty="0" smtClean="0"/>
          </a:p>
        </p:txBody>
      </p:sp>
      <p:pic>
        <p:nvPicPr>
          <p:cNvPr id="26629" name="Picture 8" descr="Locker Room 3 washroom"/>
          <p:cNvPicPr>
            <a:picLocks noGrp="1" noChangeAspect="1" noChangeArrowheads="1"/>
          </p:cNvPicPr>
          <p:nvPr>
            <p:ph sz="quarter" idx="4294967295"/>
          </p:nvPr>
        </p:nvPicPr>
        <p:blipFill>
          <a:blip r:embed="rId3" cstate="print"/>
          <a:srcRect/>
          <a:stretch>
            <a:fillRect/>
          </a:stretch>
        </p:blipFill>
        <p:spPr>
          <a:xfrm>
            <a:off x="457200" y="3962400"/>
            <a:ext cx="2754313" cy="2189163"/>
          </a:xfrm>
          <a:noFill/>
          <a:ln w="25400">
            <a:solidFill>
              <a:srgbClr val="FF0000"/>
            </a:solidFill>
          </a:ln>
        </p:spPr>
      </p:pic>
      <p:pic>
        <p:nvPicPr>
          <p:cNvPr id="26630" name="Picture 9" descr="Building Pics 2 001"/>
          <p:cNvPicPr>
            <a:picLocks noGrp="1" noChangeAspect="1" noChangeArrowheads="1"/>
          </p:cNvPicPr>
          <p:nvPr>
            <p:ph sz="quarter" idx="4294967295"/>
          </p:nvPr>
        </p:nvPicPr>
        <p:blipFill>
          <a:blip r:embed="rId4" cstate="print"/>
          <a:srcRect/>
          <a:stretch>
            <a:fillRect/>
          </a:stretch>
        </p:blipFill>
        <p:spPr>
          <a:xfrm>
            <a:off x="304800" y="1600200"/>
            <a:ext cx="2917825" cy="2187575"/>
          </a:xfrm>
          <a:noFill/>
          <a:ln w="19050">
            <a:solidFill>
              <a:srgbClr val="000000"/>
            </a:solidFill>
          </a:ln>
        </p:spPr>
      </p:pic>
      <p:pic>
        <p:nvPicPr>
          <p:cNvPr id="26631" name="Picture 10" descr="Building Pics 2 003"/>
          <p:cNvPicPr>
            <a:picLocks noGrp="1" noChangeAspect="1" noChangeArrowheads="1"/>
          </p:cNvPicPr>
          <p:nvPr>
            <p:ph sz="quarter" idx="4294967295"/>
          </p:nvPr>
        </p:nvPicPr>
        <p:blipFill>
          <a:blip r:embed="rId5" cstate="print"/>
          <a:srcRect/>
          <a:stretch>
            <a:fillRect/>
          </a:stretch>
        </p:blipFill>
        <p:spPr>
          <a:xfrm>
            <a:off x="3352800" y="1600200"/>
            <a:ext cx="2917825" cy="2187575"/>
          </a:xfrm>
          <a:noFill/>
          <a:ln w="19050">
            <a:solidFill>
              <a:srgbClr val="000000"/>
            </a:solidFill>
          </a:ln>
        </p:spPr>
      </p:pic>
      <p:sp>
        <p:nvSpPr>
          <p:cNvPr id="25612" name="Text Box 12"/>
          <p:cNvSpPr txBox="1">
            <a:spLocks noChangeArrowheads="1"/>
          </p:cNvSpPr>
          <p:nvPr/>
        </p:nvSpPr>
        <p:spPr bwMode="auto">
          <a:xfrm>
            <a:off x="2362200" y="59436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26633" name="Rectangle 13"/>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209800" y="3433763"/>
            <a:ext cx="21336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Storage</a:t>
            </a:r>
          </a:p>
        </p:txBody>
      </p:sp>
      <p:pic>
        <p:nvPicPr>
          <p:cNvPr id="27652" name="Picture 8" descr="Storage 2 "/>
          <p:cNvPicPr>
            <a:picLocks noGrp="1" noChangeAspect="1" noChangeArrowheads="1"/>
          </p:cNvPicPr>
          <p:nvPr>
            <p:ph sz="quarter" idx="2"/>
          </p:nvPr>
        </p:nvPicPr>
        <p:blipFill>
          <a:blip r:embed="rId2" cstate="print"/>
          <a:srcRect/>
          <a:stretch>
            <a:fillRect/>
          </a:stretch>
        </p:blipFill>
        <p:spPr>
          <a:xfrm>
            <a:off x="2112963" y="1752600"/>
            <a:ext cx="2916237" cy="2187575"/>
          </a:xfrm>
          <a:noFill/>
          <a:ln>
            <a:solidFill>
              <a:schemeClr val="tx1"/>
            </a:solidFill>
          </a:ln>
        </p:spPr>
      </p:pic>
      <p:sp>
        <p:nvSpPr>
          <p:cNvPr id="27653" name="Rectangle 11"/>
          <p:cNvSpPr>
            <a:spLocks noGrp="1" noChangeArrowheads="1"/>
          </p:cNvSpPr>
          <p:nvPr>
            <p:ph type="body" sz="half" idx="3"/>
          </p:nvPr>
        </p:nvSpPr>
        <p:spPr>
          <a:xfrm>
            <a:off x="6383338" y="1600200"/>
            <a:ext cx="2303462" cy="4530725"/>
          </a:xfrm>
        </p:spPr>
        <p:txBody>
          <a:bodyPr/>
          <a:lstStyle/>
          <a:p>
            <a:pPr eaLnBrk="1" hangingPunct="1">
              <a:lnSpc>
                <a:spcPct val="90000"/>
              </a:lnSpc>
            </a:pPr>
            <a:r>
              <a:rPr lang="en-US" sz="2000" dirty="0" smtClean="0"/>
              <a:t>Lack of sufficient storage areas</a:t>
            </a:r>
          </a:p>
          <a:p>
            <a:pPr eaLnBrk="1" hangingPunct="1">
              <a:lnSpc>
                <a:spcPct val="90000"/>
              </a:lnSpc>
            </a:pPr>
            <a:r>
              <a:rPr lang="en-US" sz="2000" dirty="0" smtClean="0"/>
              <a:t>Common complaint even from newly built police departments is a lack of storage areas.</a:t>
            </a:r>
          </a:p>
          <a:p>
            <a:pPr eaLnBrk="1" hangingPunct="1">
              <a:lnSpc>
                <a:spcPct val="90000"/>
              </a:lnSpc>
            </a:pPr>
            <a:r>
              <a:rPr lang="en-US" sz="2000" dirty="0" smtClean="0"/>
              <a:t>Erasure file storage area is already maxed out. </a:t>
            </a:r>
          </a:p>
          <a:p>
            <a:pPr eaLnBrk="1" hangingPunct="1">
              <a:lnSpc>
                <a:spcPct val="90000"/>
              </a:lnSpc>
            </a:pPr>
            <a:r>
              <a:rPr lang="en-US" sz="2000" dirty="0" smtClean="0"/>
              <a:t>7’ x 20’ closet</a:t>
            </a:r>
          </a:p>
        </p:txBody>
      </p:sp>
      <p:pic>
        <p:nvPicPr>
          <p:cNvPr id="27654" name="Picture 9" descr="Patrol Roll Call Storage "/>
          <p:cNvPicPr>
            <a:picLocks noGrp="1" noChangeAspect="1" noChangeArrowheads="1"/>
          </p:cNvPicPr>
          <p:nvPr>
            <p:ph sz="quarter" idx="4294967295"/>
          </p:nvPr>
        </p:nvPicPr>
        <p:blipFill>
          <a:blip r:embed="rId3" cstate="print"/>
          <a:srcRect/>
          <a:stretch>
            <a:fillRect/>
          </a:stretch>
        </p:blipFill>
        <p:spPr>
          <a:xfrm>
            <a:off x="457200" y="4213225"/>
            <a:ext cx="2916238" cy="2187575"/>
          </a:xfrm>
          <a:noFill/>
          <a:ln w="25400">
            <a:solidFill>
              <a:srgbClr val="FF0000"/>
            </a:solidFill>
          </a:ln>
        </p:spPr>
      </p:pic>
      <p:pic>
        <p:nvPicPr>
          <p:cNvPr id="27655" name="Picture 10" descr="Records 3 Archive"/>
          <p:cNvPicPr>
            <a:picLocks noGrp="1" noChangeAspect="1" noChangeArrowheads="1"/>
          </p:cNvPicPr>
          <p:nvPr>
            <p:ph sz="quarter" idx="4294967295"/>
          </p:nvPr>
        </p:nvPicPr>
        <p:blipFill>
          <a:blip r:embed="rId4" cstate="print"/>
          <a:srcRect/>
          <a:stretch>
            <a:fillRect/>
          </a:stretch>
        </p:blipFill>
        <p:spPr>
          <a:xfrm>
            <a:off x="3484563" y="4213225"/>
            <a:ext cx="2916237" cy="2187575"/>
          </a:xfrm>
          <a:noFill/>
          <a:ln w="25400">
            <a:solidFill>
              <a:srgbClr val="FF0000"/>
            </a:solidFill>
          </a:ln>
        </p:spPr>
      </p:pic>
      <p:sp>
        <p:nvSpPr>
          <p:cNvPr id="26636" name="Text Box 12"/>
          <p:cNvSpPr txBox="1">
            <a:spLocks noChangeArrowheads="1"/>
          </p:cNvSpPr>
          <p:nvPr/>
        </p:nvSpPr>
        <p:spPr bwMode="auto">
          <a:xfrm>
            <a:off x="2438400" y="62484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27657" name="Rectangle 14"/>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438400" y="16002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Impound Area</a:t>
            </a:r>
          </a:p>
        </p:txBody>
      </p:sp>
      <p:pic>
        <p:nvPicPr>
          <p:cNvPr id="28675" name="Picture 7" descr="Inpound 3"/>
          <p:cNvPicPr>
            <a:picLocks noGrp="1" noChangeAspect="1" noChangeArrowheads="1"/>
          </p:cNvPicPr>
          <p:nvPr>
            <p:ph sz="quarter" idx="1"/>
          </p:nvPr>
        </p:nvPicPr>
        <p:blipFill>
          <a:blip r:embed="rId2" cstate="print"/>
          <a:srcRect/>
          <a:stretch>
            <a:fillRect/>
          </a:stretch>
        </p:blipFill>
        <p:spPr>
          <a:xfrm>
            <a:off x="304800" y="1600200"/>
            <a:ext cx="2914650" cy="2185988"/>
          </a:xfrm>
          <a:noFill/>
          <a:ln>
            <a:solidFill>
              <a:schemeClr val="tx1"/>
            </a:solidFill>
          </a:ln>
        </p:spPr>
      </p:pic>
      <p:pic>
        <p:nvPicPr>
          <p:cNvPr id="28676" name="Picture 8" descr="Inpound 2"/>
          <p:cNvPicPr>
            <a:picLocks noGrp="1" noChangeAspect="1" noChangeArrowheads="1"/>
          </p:cNvPicPr>
          <p:nvPr>
            <p:ph sz="quarter" idx="2"/>
          </p:nvPr>
        </p:nvPicPr>
        <p:blipFill>
          <a:blip r:embed="rId3" cstate="print"/>
          <a:srcRect/>
          <a:stretch>
            <a:fillRect/>
          </a:stretch>
        </p:blipFill>
        <p:spPr>
          <a:xfrm>
            <a:off x="3629025" y="1600200"/>
            <a:ext cx="2754313" cy="2189163"/>
          </a:xfrm>
          <a:noFill/>
          <a:ln>
            <a:solidFill>
              <a:schemeClr val="tx1"/>
            </a:solidFill>
          </a:ln>
        </p:spPr>
      </p:pic>
      <p:sp>
        <p:nvSpPr>
          <p:cNvPr id="28677" name="Rectangle 11"/>
          <p:cNvSpPr>
            <a:spLocks noGrp="1" noChangeArrowheads="1"/>
          </p:cNvSpPr>
          <p:nvPr>
            <p:ph type="body" sz="half" idx="3"/>
          </p:nvPr>
        </p:nvSpPr>
        <p:spPr>
          <a:xfrm>
            <a:off x="6400800" y="1600200"/>
            <a:ext cx="2667000" cy="4525963"/>
          </a:xfrm>
        </p:spPr>
        <p:txBody>
          <a:bodyPr/>
          <a:lstStyle/>
          <a:p>
            <a:pPr eaLnBrk="1" hangingPunct="1">
              <a:lnSpc>
                <a:spcPct val="90000"/>
              </a:lnSpc>
            </a:pPr>
            <a:r>
              <a:rPr lang="en-US" sz="1800" dirty="0" smtClean="0"/>
              <a:t>No proper storage for explosives</a:t>
            </a:r>
          </a:p>
          <a:p>
            <a:pPr eaLnBrk="1" hangingPunct="1">
              <a:lnSpc>
                <a:spcPct val="90000"/>
              </a:lnSpc>
            </a:pPr>
            <a:r>
              <a:rPr lang="en-US" sz="1800" dirty="0" smtClean="0"/>
              <a:t>32’ x 47’ area</a:t>
            </a:r>
          </a:p>
          <a:p>
            <a:pPr eaLnBrk="1" hangingPunct="1">
              <a:lnSpc>
                <a:spcPct val="90000"/>
              </a:lnSpc>
            </a:pPr>
            <a:r>
              <a:rPr lang="en-US" sz="1800" dirty="0" smtClean="0"/>
              <a:t>Current impound area also stores;</a:t>
            </a:r>
          </a:p>
          <a:p>
            <a:pPr lvl="1" eaLnBrk="1" hangingPunct="1">
              <a:lnSpc>
                <a:spcPct val="90000"/>
              </a:lnSpc>
            </a:pPr>
            <a:r>
              <a:rPr lang="en-US" sz="1800" dirty="0" smtClean="0"/>
              <a:t>Department equipment</a:t>
            </a:r>
          </a:p>
          <a:p>
            <a:pPr lvl="1" eaLnBrk="1" hangingPunct="1">
              <a:lnSpc>
                <a:spcPct val="90000"/>
              </a:lnSpc>
            </a:pPr>
            <a:r>
              <a:rPr lang="en-US" sz="1800" dirty="0" smtClean="0"/>
              <a:t>Command vehicle</a:t>
            </a:r>
          </a:p>
          <a:p>
            <a:pPr lvl="1" eaLnBrk="1" hangingPunct="1">
              <a:lnSpc>
                <a:spcPct val="90000"/>
              </a:lnSpc>
            </a:pPr>
            <a:r>
              <a:rPr lang="en-US" sz="1800" dirty="0" smtClean="0"/>
              <a:t>Maintenance items</a:t>
            </a:r>
          </a:p>
          <a:p>
            <a:pPr lvl="1" eaLnBrk="1" hangingPunct="1">
              <a:lnSpc>
                <a:spcPct val="90000"/>
              </a:lnSpc>
            </a:pPr>
            <a:r>
              <a:rPr lang="en-US" sz="1800" dirty="0" smtClean="0"/>
              <a:t>Auxiliary traffic equipment </a:t>
            </a:r>
          </a:p>
          <a:p>
            <a:pPr lvl="1" eaLnBrk="1" hangingPunct="1">
              <a:lnSpc>
                <a:spcPct val="90000"/>
              </a:lnSpc>
            </a:pPr>
            <a:r>
              <a:rPr lang="en-US" sz="1800" dirty="0" smtClean="0"/>
              <a:t>Found items</a:t>
            </a:r>
          </a:p>
          <a:p>
            <a:pPr lvl="1" eaLnBrk="1" hangingPunct="1">
              <a:lnSpc>
                <a:spcPct val="90000"/>
              </a:lnSpc>
            </a:pPr>
            <a:r>
              <a:rPr lang="en-US" sz="1800" dirty="0" smtClean="0"/>
              <a:t>Evidence</a:t>
            </a:r>
          </a:p>
        </p:txBody>
      </p:sp>
      <p:pic>
        <p:nvPicPr>
          <p:cNvPr id="28678" name="Picture 9" descr="Evidence Explosives"/>
          <p:cNvPicPr>
            <a:picLocks noGrp="1" noChangeAspect="1" noChangeArrowheads="1"/>
          </p:cNvPicPr>
          <p:nvPr>
            <p:ph sz="quarter" idx="4294967295"/>
          </p:nvPr>
        </p:nvPicPr>
        <p:blipFill>
          <a:blip r:embed="rId4" cstate="print"/>
          <a:srcRect/>
          <a:stretch>
            <a:fillRect/>
          </a:stretch>
        </p:blipFill>
        <p:spPr>
          <a:xfrm>
            <a:off x="304800" y="3886200"/>
            <a:ext cx="2916238" cy="2187575"/>
          </a:xfrm>
          <a:noFill/>
          <a:ln w="25400">
            <a:solidFill>
              <a:srgbClr val="FF0000"/>
            </a:solidFill>
          </a:ln>
        </p:spPr>
      </p:pic>
      <p:pic>
        <p:nvPicPr>
          <p:cNvPr id="28679" name="Picture 10" descr="Parking Patrol 2"/>
          <p:cNvPicPr>
            <a:picLocks noGrp="1" noChangeAspect="1" noChangeArrowheads="1"/>
          </p:cNvPicPr>
          <p:nvPr>
            <p:ph sz="quarter" idx="4294967295"/>
          </p:nvPr>
        </p:nvPicPr>
        <p:blipFill>
          <a:blip r:embed="rId5" cstate="print"/>
          <a:srcRect/>
          <a:stretch>
            <a:fillRect/>
          </a:stretch>
        </p:blipFill>
        <p:spPr>
          <a:xfrm>
            <a:off x="3629025" y="3889375"/>
            <a:ext cx="2754313" cy="2189163"/>
          </a:xfrm>
          <a:noFill/>
          <a:ln w="25400">
            <a:solidFill>
              <a:srgbClr val="FF0000"/>
            </a:solidFill>
          </a:ln>
        </p:spPr>
      </p:pic>
      <p:sp>
        <p:nvSpPr>
          <p:cNvPr id="27660" name="Text Box 12"/>
          <p:cNvSpPr txBox="1">
            <a:spLocks noChangeArrowheads="1"/>
          </p:cNvSpPr>
          <p:nvPr/>
        </p:nvSpPr>
        <p:spPr bwMode="auto">
          <a:xfrm>
            <a:off x="2514600" y="58674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28681" name="Rectangle 14"/>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2" name="Text Box 13"/>
          <p:cNvSpPr txBox="1">
            <a:spLocks noChangeArrowheads="1"/>
          </p:cNvSpPr>
          <p:nvPr/>
        </p:nvSpPr>
        <p:spPr bwMode="auto">
          <a:xfrm>
            <a:off x="2362200" y="32766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Armory</a:t>
            </a:r>
          </a:p>
        </p:txBody>
      </p:sp>
      <p:pic>
        <p:nvPicPr>
          <p:cNvPr id="29699" name="Picture 7" descr="Armory 1"/>
          <p:cNvPicPr>
            <a:picLocks noGrp="1" noChangeAspect="1" noChangeArrowheads="1"/>
          </p:cNvPicPr>
          <p:nvPr>
            <p:ph sz="quarter" idx="1"/>
          </p:nvPr>
        </p:nvPicPr>
        <p:blipFill>
          <a:blip r:embed="rId2" cstate="print"/>
          <a:srcRect/>
          <a:stretch>
            <a:fillRect/>
          </a:stretch>
        </p:blipFill>
        <p:spPr>
          <a:xfrm>
            <a:off x="1444625" y="1600200"/>
            <a:ext cx="2752725" cy="2187575"/>
          </a:xfrm>
          <a:noFill/>
          <a:ln>
            <a:solidFill>
              <a:schemeClr val="tx1"/>
            </a:solidFill>
          </a:ln>
        </p:spPr>
      </p:pic>
      <p:pic>
        <p:nvPicPr>
          <p:cNvPr id="29700" name="Picture 8" descr="Armory 1"/>
          <p:cNvPicPr>
            <a:picLocks noGrp="1" noChangeAspect="1" noChangeArrowheads="1"/>
          </p:cNvPicPr>
          <p:nvPr>
            <p:ph sz="quarter" idx="2"/>
          </p:nvPr>
        </p:nvPicPr>
        <p:blipFill>
          <a:blip r:embed="rId3" cstate="print"/>
          <a:srcRect/>
          <a:stretch>
            <a:fillRect/>
          </a:stretch>
        </p:blipFill>
        <p:spPr>
          <a:xfrm>
            <a:off x="1676400" y="3962400"/>
            <a:ext cx="2916238" cy="2187575"/>
          </a:xfrm>
          <a:noFill/>
          <a:ln w="25400">
            <a:solidFill>
              <a:srgbClr val="FF0000"/>
            </a:solidFill>
          </a:ln>
        </p:spPr>
      </p:pic>
      <p:sp>
        <p:nvSpPr>
          <p:cNvPr id="29701" name="Rectangle 10"/>
          <p:cNvSpPr>
            <a:spLocks noGrp="1" noChangeArrowheads="1"/>
          </p:cNvSpPr>
          <p:nvPr>
            <p:ph type="body" sz="half" idx="3"/>
          </p:nvPr>
        </p:nvSpPr>
        <p:spPr>
          <a:xfrm>
            <a:off x="4872038" y="1600200"/>
            <a:ext cx="3814762" cy="2211388"/>
          </a:xfrm>
        </p:spPr>
        <p:txBody>
          <a:bodyPr/>
          <a:lstStyle/>
          <a:p>
            <a:pPr eaLnBrk="1" hangingPunct="1">
              <a:lnSpc>
                <a:spcPct val="90000"/>
              </a:lnSpc>
            </a:pPr>
            <a:r>
              <a:rPr lang="en-US" sz="1800" dirty="0" smtClean="0"/>
              <a:t>No preparation or cleaning area</a:t>
            </a:r>
          </a:p>
          <a:p>
            <a:pPr eaLnBrk="1" hangingPunct="1">
              <a:lnSpc>
                <a:spcPct val="90000"/>
              </a:lnSpc>
            </a:pPr>
            <a:r>
              <a:rPr lang="en-US" sz="1800" dirty="0" smtClean="0"/>
              <a:t>Sheetrock walls</a:t>
            </a:r>
          </a:p>
          <a:p>
            <a:pPr eaLnBrk="1" hangingPunct="1">
              <a:lnSpc>
                <a:spcPct val="90000"/>
              </a:lnSpc>
            </a:pPr>
            <a:r>
              <a:rPr lang="en-US" sz="1800" dirty="0" smtClean="0"/>
              <a:t>Insufficient space for all equipment and ammunition</a:t>
            </a:r>
          </a:p>
          <a:p>
            <a:pPr eaLnBrk="1" hangingPunct="1">
              <a:lnSpc>
                <a:spcPct val="90000"/>
              </a:lnSpc>
            </a:pPr>
            <a:r>
              <a:rPr lang="en-US" sz="1800" dirty="0" smtClean="0"/>
              <a:t>No alarm or video monitoring</a:t>
            </a:r>
          </a:p>
          <a:p>
            <a:pPr eaLnBrk="1" hangingPunct="1">
              <a:lnSpc>
                <a:spcPct val="90000"/>
              </a:lnSpc>
            </a:pPr>
            <a:r>
              <a:rPr lang="en-US" sz="1800" dirty="0" smtClean="0"/>
              <a:t>7’ x 12’ closet		</a:t>
            </a:r>
          </a:p>
          <a:p>
            <a:pPr eaLnBrk="1" hangingPunct="1">
              <a:lnSpc>
                <a:spcPct val="90000"/>
              </a:lnSpc>
            </a:pPr>
            <a:endParaRPr lang="en-US" sz="1800" dirty="0" smtClean="0"/>
          </a:p>
        </p:txBody>
      </p:sp>
      <p:pic>
        <p:nvPicPr>
          <p:cNvPr id="29702" name="Picture 9" descr="Patrol Roll Call Storage "/>
          <p:cNvPicPr>
            <a:picLocks noGrp="1" noChangeAspect="1" noChangeArrowheads="1"/>
          </p:cNvPicPr>
          <p:nvPr>
            <p:ph sz="quarter" idx="4294967295"/>
          </p:nvPr>
        </p:nvPicPr>
        <p:blipFill>
          <a:blip r:embed="rId4" cstate="print"/>
          <a:srcRect/>
          <a:stretch>
            <a:fillRect/>
          </a:stretch>
        </p:blipFill>
        <p:spPr>
          <a:xfrm>
            <a:off x="5181600" y="3962400"/>
            <a:ext cx="2916238" cy="2187575"/>
          </a:xfrm>
          <a:noFill/>
          <a:ln w="25400">
            <a:solidFill>
              <a:srgbClr val="FF0000"/>
            </a:solidFill>
          </a:ln>
        </p:spPr>
      </p:pic>
      <p:sp>
        <p:nvSpPr>
          <p:cNvPr id="28683" name="Text Box 11"/>
          <p:cNvSpPr txBox="1">
            <a:spLocks noChangeArrowheads="1"/>
          </p:cNvSpPr>
          <p:nvPr/>
        </p:nvSpPr>
        <p:spPr bwMode="auto">
          <a:xfrm>
            <a:off x="3962400" y="5943600"/>
            <a:ext cx="19050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Farmington PD</a:t>
            </a:r>
          </a:p>
        </p:txBody>
      </p:sp>
      <p:sp>
        <p:nvSpPr>
          <p:cNvPr id="29704" name="Rectangle 12"/>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11" name="Text Box 13"/>
          <p:cNvSpPr txBox="1">
            <a:spLocks noChangeArrowheads="1"/>
          </p:cNvSpPr>
          <p:nvPr/>
        </p:nvSpPr>
        <p:spPr bwMode="auto">
          <a:xfrm>
            <a:off x="381000" y="3205163"/>
            <a:ext cx="2133600" cy="3762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Administrative Sgt’s Office</a:t>
            </a:r>
          </a:p>
        </p:txBody>
      </p:sp>
      <p:pic>
        <p:nvPicPr>
          <p:cNvPr id="30723" name="Picture 7" descr="Admin Sgt Office"/>
          <p:cNvPicPr>
            <a:picLocks noGrp="1" noChangeAspect="1" noChangeArrowheads="1"/>
          </p:cNvPicPr>
          <p:nvPr>
            <p:ph sz="half" idx="1"/>
          </p:nvPr>
        </p:nvPicPr>
        <p:blipFill>
          <a:blip r:embed="rId2" cstate="print"/>
          <a:srcRect/>
          <a:stretch>
            <a:fillRect/>
          </a:stretch>
        </p:blipFill>
        <p:spPr>
          <a:xfrm>
            <a:off x="914400" y="2347913"/>
            <a:ext cx="3814763" cy="3033712"/>
          </a:xfrm>
          <a:noFill/>
          <a:ln>
            <a:solidFill>
              <a:schemeClr val="tx1"/>
            </a:solidFill>
          </a:ln>
        </p:spPr>
      </p:pic>
      <p:sp>
        <p:nvSpPr>
          <p:cNvPr id="30724" name="Rectangle 8"/>
          <p:cNvSpPr>
            <a:spLocks noGrp="1" noChangeArrowheads="1"/>
          </p:cNvSpPr>
          <p:nvPr>
            <p:ph type="body" sz="half" idx="2"/>
          </p:nvPr>
        </p:nvSpPr>
        <p:spPr>
          <a:xfrm>
            <a:off x="4872038" y="2133600"/>
            <a:ext cx="3814762" cy="3997325"/>
          </a:xfrm>
        </p:spPr>
        <p:txBody>
          <a:bodyPr/>
          <a:lstStyle/>
          <a:p>
            <a:pPr eaLnBrk="1" hangingPunct="1"/>
            <a:r>
              <a:rPr lang="en-US" sz="2400" dirty="0" smtClean="0"/>
              <a:t>8’ x 12’ converted closet</a:t>
            </a:r>
          </a:p>
          <a:p>
            <a:pPr eaLnBrk="1" hangingPunct="1"/>
            <a:r>
              <a:rPr lang="en-US" sz="2400" dirty="0" smtClean="0"/>
              <a:t>Insufficient HVAC.</a:t>
            </a:r>
          </a:p>
          <a:p>
            <a:pPr eaLnBrk="1" hangingPunct="1"/>
            <a:r>
              <a:rPr lang="en-US" sz="2400" dirty="0" smtClean="0"/>
              <a:t>No conference area.</a:t>
            </a:r>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p:txBody>
      </p:sp>
      <p:sp>
        <p:nvSpPr>
          <p:cNvPr id="30725" name="Rectangle 9"/>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
        <p:nvSpPr>
          <p:cNvPr id="8" name="Text Box 13"/>
          <p:cNvSpPr txBox="1">
            <a:spLocks noChangeArrowheads="1"/>
          </p:cNvSpPr>
          <p:nvPr/>
        </p:nvSpPr>
        <p:spPr bwMode="auto">
          <a:xfrm>
            <a:off x="3810000" y="5181600"/>
            <a:ext cx="2133600" cy="376238"/>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Newtown PD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Fitness Center</a:t>
            </a:r>
          </a:p>
        </p:txBody>
      </p:sp>
      <p:pic>
        <p:nvPicPr>
          <p:cNvPr id="31747" name="Picture 7" descr="Fitness Room"/>
          <p:cNvPicPr>
            <a:picLocks noGrp="1" noChangeAspect="1" noChangeArrowheads="1"/>
          </p:cNvPicPr>
          <p:nvPr>
            <p:ph sz="half" idx="1"/>
          </p:nvPr>
        </p:nvPicPr>
        <p:blipFill>
          <a:blip r:embed="rId2" cstate="print"/>
          <a:srcRect/>
          <a:stretch>
            <a:fillRect/>
          </a:stretch>
        </p:blipFill>
        <p:spPr>
          <a:xfrm>
            <a:off x="4572000" y="3733800"/>
            <a:ext cx="3810000" cy="2857500"/>
          </a:xfrm>
          <a:noFill/>
          <a:ln w="25400">
            <a:solidFill>
              <a:schemeClr val="accent2"/>
            </a:solidFill>
          </a:ln>
        </p:spPr>
      </p:pic>
      <p:sp>
        <p:nvSpPr>
          <p:cNvPr id="31748" name="Rectangle 13"/>
          <p:cNvSpPr>
            <a:spLocks noGrp="1" noChangeArrowheads="1"/>
          </p:cNvSpPr>
          <p:nvPr>
            <p:ph type="body" sz="half" idx="2"/>
          </p:nvPr>
        </p:nvSpPr>
        <p:spPr/>
        <p:txBody>
          <a:bodyPr/>
          <a:lstStyle/>
          <a:p>
            <a:pPr eaLnBrk="1" hangingPunct="1"/>
            <a:r>
              <a:rPr lang="en-US" sz="2400" dirty="0" smtClean="0"/>
              <a:t>Currently there is no fitness center nor is there space for one.</a:t>
            </a:r>
          </a:p>
        </p:txBody>
      </p:sp>
      <p:pic>
        <p:nvPicPr>
          <p:cNvPr id="31754" name="Picture 10" descr="MCj03036750000[1]"/>
          <p:cNvPicPr>
            <a:picLocks noChangeAspect="1" noChangeArrowheads="1"/>
          </p:cNvPicPr>
          <p:nvPr/>
        </p:nvPicPr>
        <p:blipFill>
          <a:blip r:embed="rId3" cstate="print"/>
          <a:srcRect/>
          <a:stretch>
            <a:fillRect/>
          </a:stretch>
        </p:blipFill>
        <p:spPr bwMode="auto">
          <a:xfrm>
            <a:off x="1981200" y="2362200"/>
            <a:ext cx="1776413" cy="1785938"/>
          </a:xfrm>
          <a:prstGeom prst="rect">
            <a:avLst/>
          </a:prstGeom>
          <a:noFill/>
          <a:ln w="9525">
            <a:noFill/>
            <a:miter lim="800000"/>
            <a:headEnd/>
            <a:tailEnd/>
          </a:ln>
        </p:spPr>
      </p:pic>
      <p:sp>
        <p:nvSpPr>
          <p:cNvPr id="31750" name="Text Box 11"/>
          <p:cNvSpPr txBox="1">
            <a:spLocks noChangeArrowheads="1"/>
          </p:cNvSpPr>
          <p:nvPr/>
        </p:nvSpPr>
        <p:spPr bwMode="auto">
          <a:xfrm>
            <a:off x="1447800" y="2819400"/>
            <a:ext cx="2819400" cy="1066800"/>
          </a:xfrm>
          <a:prstGeom prst="rect">
            <a:avLst/>
          </a:prstGeom>
          <a:noFill/>
          <a:ln w="9525">
            <a:noFill/>
            <a:miter lim="800000"/>
            <a:headEnd/>
            <a:tailEnd/>
          </a:ln>
        </p:spPr>
        <p:txBody>
          <a:bodyPr>
            <a:spAutoFit/>
          </a:bodyPr>
          <a:lstStyle/>
          <a:p>
            <a:pPr algn="ctr">
              <a:spcBef>
                <a:spcPct val="50000"/>
              </a:spcBef>
            </a:pPr>
            <a:r>
              <a:rPr lang="en-US" sz="3200" b="1" dirty="0">
                <a:solidFill>
                  <a:schemeClr val="accent1"/>
                </a:solidFill>
              </a:rPr>
              <a:t>Fitness Center</a:t>
            </a:r>
          </a:p>
        </p:txBody>
      </p:sp>
      <p:sp>
        <p:nvSpPr>
          <p:cNvPr id="31758" name="Text Box 14"/>
          <p:cNvSpPr txBox="1">
            <a:spLocks noChangeArrowheads="1"/>
          </p:cNvSpPr>
          <p:nvPr/>
        </p:nvSpPr>
        <p:spPr bwMode="auto">
          <a:xfrm>
            <a:off x="5334000" y="35052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31752" name="Rectangle 15"/>
          <p:cNvSpPr>
            <a:spLocks noChangeArrowheads="1"/>
          </p:cNvSpPr>
          <p:nvPr/>
        </p:nvSpPr>
        <p:spPr bwMode="auto">
          <a:xfrm>
            <a:off x="7014547" y="65913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4000" fill="hold" nodeType="after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3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Firearms Training</a:t>
            </a:r>
          </a:p>
        </p:txBody>
      </p:sp>
      <p:pic>
        <p:nvPicPr>
          <p:cNvPr id="32771" name="Content Placeholder 3" descr="IMG_0540.JPG"/>
          <p:cNvPicPr>
            <a:picLocks noGrp="1" noChangeAspect="1"/>
          </p:cNvPicPr>
          <p:nvPr>
            <p:ph sz="half" idx="1"/>
          </p:nvPr>
        </p:nvPicPr>
        <p:blipFill>
          <a:blip r:embed="rId2" cstate="print"/>
          <a:srcRect/>
          <a:stretch>
            <a:fillRect/>
          </a:stretch>
        </p:blipFill>
        <p:spPr>
          <a:xfrm>
            <a:off x="914400" y="1676400"/>
            <a:ext cx="3810000" cy="2857500"/>
          </a:xfrm>
          <a:noFill/>
          <a:ln w="25400">
            <a:solidFill>
              <a:schemeClr val="accent2"/>
            </a:solidFill>
          </a:ln>
        </p:spPr>
      </p:pic>
      <p:sp>
        <p:nvSpPr>
          <p:cNvPr id="32772" name="Rectangle 8"/>
          <p:cNvSpPr>
            <a:spLocks noGrp="1" noChangeArrowheads="1"/>
          </p:cNvSpPr>
          <p:nvPr>
            <p:ph type="body" sz="half" idx="2"/>
          </p:nvPr>
        </p:nvSpPr>
        <p:spPr>
          <a:xfrm>
            <a:off x="4876800" y="1600200"/>
            <a:ext cx="4038600" cy="4530725"/>
          </a:xfrm>
        </p:spPr>
        <p:txBody>
          <a:bodyPr/>
          <a:lstStyle/>
          <a:p>
            <a:pPr algn="ctr" eaLnBrk="1" hangingPunct="1">
              <a:buFont typeface="Wingdings" pitchFamily="2" charset="2"/>
              <a:buNone/>
            </a:pPr>
            <a:r>
              <a:rPr lang="en-US" sz="2400" b="1" i="1" dirty="0" smtClean="0"/>
              <a:t>Just a few reasons to support a firing range</a:t>
            </a:r>
          </a:p>
          <a:p>
            <a:pPr algn="ctr" eaLnBrk="1" hangingPunct="1">
              <a:buFont typeface="Wingdings" pitchFamily="2" charset="2"/>
              <a:buNone/>
            </a:pPr>
            <a:endParaRPr lang="en-US" sz="2400" b="1" i="1" dirty="0" smtClean="0"/>
          </a:p>
          <a:p>
            <a:pPr eaLnBrk="1" hangingPunct="1"/>
            <a:r>
              <a:rPr lang="en-US" sz="2400" dirty="0" smtClean="0"/>
              <a:t>24/7 availability</a:t>
            </a:r>
          </a:p>
          <a:p>
            <a:pPr eaLnBrk="1" hangingPunct="1"/>
            <a:r>
              <a:rPr lang="en-US" sz="2400" dirty="0" smtClean="0"/>
              <a:t>Reduced liability, no need to borrow another departments range, scheduling conflicts. </a:t>
            </a:r>
          </a:p>
          <a:p>
            <a:pPr eaLnBrk="1" hangingPunct="1"/>
            <a:r>
              <a:rPr lang="en-US" sz="2400" dirty="0" smtClean="0"/>
              <a:t>Reduced overtime costs for travel and preparation.</a:t>
            </a:r>
          </a:p>
          <a:p>
            <a:pPr eaLnBrk="1" hangingPunct="1">
              <a:buFont typeface="Wingdings" pitchFamily="2" charset="2"/>
              <a:buNone/>
            </a:pPr>
            <a:endParaRPr lang="en-US" sz="2400" dirty="0" smtClean="0"/>
          </a:p>
        </p:txBody>
      </p:sp>
      <p:sp>
        <p:nvSpPr>
          <p:cNvPr id="32777" name="Text Box 9"/>
          <p:cNvSpPr txBox="1">
            <a:spLocks noChangeArrowheads="1"/>
          </p:cNvSpPr>
          <p:nvPr/>
        </p:nvSpPr>
        <p:spPr bwMode="auto">
          <a:xfrm>
            <a:off x="2362200" y="4419600"/>
            <a:ext cx="2133600" cy="376238"/>
          </a:xfrm>
          <a:prstGeom prst="rect">
            <a:avLst/>
          </a:prstGeom>
          <a:solidFill>
            <a:schemeClr val="bg1"/>
          </a:solidFill>
          <a:ln w="9525">
            <a:solidFill>
              <a:schemeClr val="accent2"/>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dirty="0"/>
              <a:t>Wethersfield PD</a:t>
            </a:r>
          </a:p>
        </p:txBody>
      </p:sp>
      <p:sp>
        <p:nvSpPr>
          <p:cNvPr id="32774" name="Rectangle 10"/>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Recommendations</a:t>
            </a:r>
            <a:endParaRPr lang="en-US" dirty="0"/>
          </a:p>
        </p:txBody>
      </p:sp>
      <p:sp>
        <p:nvSpPr>
          <p:cNvPr id="3" name="Content Placeholder 2"/>
          <p:cNvSpPr>
            <a:spLocks noGrp="1"/>
          </p:cNvSpPr>
          <p:nvPr>
            <p:ph sz="half" idx="1"/>
          </p:nvPr>
        </p:nvSpPr>
        <p:spPr>
          <a:xfrm>
            <a:off x="914400" y="1600200"/>
            <a:ext cx="7772400" cy="4530725"/>
          </a:xfrm>
        </p:spPr>
        <p:txBody>
          <a:bodyPr/>
          <a:lstStyle/>
          <a:p>
            <a:r>
              <a:rPr lang="en-US" sz="1800" dirty="0" smtClean="0"/>
              <a:t>Keep the current CIP Plan as proposed.</a:t>
            </a:r>
          </a:p>
          <a:p>
            <a:r>
              <a:rPr lang="en-US" sz="1800" dirty="0" smtClean="0"/>
              <a:t>Newtown is a growing community; economically, population and police activity.</a:t>
            </a:r>
          </a:p>
          <a:p>
            <a:r>
              <a:rPr lang="en-US" sz="1800" dirty="0" smtClean="0"/>
              <a:t>Identify a Town parcel for the building site of the Newtown Police Department.  </a:t>
            </a:r>
          </a:p>
          <a:p>
            <a:r>
              <a:rPr lang="en-US" sz="1800" dirty="0" smtClean="0"/>
              <a:t>Public safety is one of the cornerstones to community development.</a:t>
            </a:r>
          </a:p>
          <a:p>
            <a:r>
              <a:rPr lang="en-US" sz="1800" dirty="0" smtClean="0"/>
              <a:t>Projecting a professional image while remaining functionally efficient.</a:t>
            </a:r>
          </a:p>
          <a:p>
            <a:pPr lvl="1"/>
            <a:r>
              <a:rPr lang="en-US" sz="1800" dirty="0" smtClean="0"/>
              <a:t>Ambulance garage</a:t>
            </a:r>
          </a:p>
          <a:p>
            <a:pPr lvl="1"/>
            <a:r>
              <a:rPr lang="en-US" sz="1800" dirty="0" smtClean="0"/>
              <a:t>Newtown Hook &amp; Ladder</a:t>
            </a:r>
          </a:p>
          <a:p>
            <a:pPr lvl="1"/>
            <a:r>
              <a:rPr lang="en-US" sz="1800" dirty="0" smtClean="0"/>
              <a:t>Sandy Hook Fire department, substation</a:t>
            </a:r>
            <a:endParaRPr lang="en-US" sz="1800" dirty="0"/>
          </a:p>
          <a:p>
            <a:pPr marL="0" indent="0">
              <a:buNone/>
            </a:pPr>
            <a:endParaRPr lang="en-US" sz="2000" dirty="0" smtClean="0">
              <a:latin typeface="Gabriola" panose="04040605051002020D02" pitchFamily="82" charset="0"/>
            </a:endParaRPr>
          </a:p>
          <a:p>
            <a:pPr marL="0" indent="0">
              <a:buNone/>
            </a:pPr>
            <a:r>
              <a:rPr lang="en-US" sz="2000" dirty="0">
                <a:latin typeface="Gabriola" panose="04040605051002020D02" pitchFamily="82" charset="0"/>
              </a:rPr>
              <a:t>	</a:t>
            </a:r>
            <a:r>
              <a:rPr lang="en-US" sz="2000" dirty="0" smtClean="0">
                <a:latin typeface="Gabriola" panose="04040605051002020D02" pitchFamily="82" charset="0"/>
              </a:rPr>
              <a:t>			Thank you,</a:t>
            </a:r>
          </a:p>
          <a:p>
            <a:pPr marL="0" indent="0">
              <a:buNone/>
            </a:pPr>
            <a:r>
              <a:rPr lang="en-US" sz="2000" dirty="0" smtClean="0">
                <a:latin typeface="Gabriola" panose="04040605051002020D02" pitchFamily="82" charset="0"/>
              </a:rPr>
              <a:t>					James Viadero, Chief </a:t>
            </a:r>
            <a:r>
              <a:rPr lang="en-US" sz="2000" dirty="0">
                <a:latin typeface="Gabriola" panose="04040605051002020D02" pitchFamily="82" charset="0"/>
              </a:rPr>
              <a:t>of Police </a:t>
            </a:r>
          </a:p>
        </p:txBody>
      </p:sp>
    </p:spTree>
    <p:extLst>
      <p:ext uri="{BB962C8B-B14F-4D97-AF65-F5344CB8AC3E}">
        <p14:creationId xmlns:p14="http://schemas.microsoft.com/office/powerpoint/2010/main" val="278855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Inspiration	</a:t>
            </a:r>
          </a:p>
        </p:txBody>
      </p:sp>
      <p:sp>
        <p:nvSpPr>
          <p:cNvPr id="36867" name="Rectangle 3"/>
          <p:cNvSpPr>
            <a:spLocks noGrp="1" noChangeArrowheads="1"/>
          </p:cNvSpPr>
          <p:nvPr>
            <p:ph type="body" idx="1"/>
          </p:nvPr>
        </p:nvSpPr>
        <p:spPr>
          <a:xfrm>
            <a:off x="914400" y="2174875"/>
            <a:ext cx="7772400" cy="2930525"/>
          </a:xfrm>
        </p:spPr>
        <p:txBody>
          <a:bodyPr/>
          <a:lstStyle/>
          <a:p>
            <a:pPr eaLnBrk="1" hangingPunct="1">
              <a:buFont typeface="Wingdings" pitchFamily="2" charset="2"/>
              <a:buNone/>
            </a:pPr>
            <a:r>
              <a:rPr lang="en-US" sz="2000" b="1" i="1" dirty="0" smtClean="0"/>
              <a:t>“Give us the tools and we will do the job”</a:t>
            </a:r>
            <a:endParaRPr lang="en-US" sz="2000" dirty="0" smtClean="0"/>
          </a:p>
          <a:p>
            <a:pPr eaLnBrk="1" hangingPunct="1">
              <a:buFont typeface="Wingdings" pitchFamily="2" charset="2"/>
              <a:buNone/>
            </a:pPr>
            <a:r>
              <a:rPr lang="en-US" sz="2000" dirty="0" smtClean="0"/>
              <a:t>- Winston Churchill</a:t>
            </a:r>
          </a:p>
          <a:p>
            <a:pPr eaLnBrk="1" hangingPunct="1">
              <a:buFont typeface="Wingdings" pitchFamily="2" charset="2"/>
              <a:buNone/>
            </a:pPr>
            <a:endParaRPr lang="en-US" sz="2000" dirty="0" smtClean="0"/>
          </a:p>
          <a:p>
            <a:pPr eaLnBrk="1" hangingPunct="1">
              <a:buFont typeface="Wingdings" pitchFamily="2" charset="2"/>
              <a:buNone/>
            </a:pPr>
            <a:r>
              <a:rPr lang="en-US" sz="2000" b="1" i="1" dirty="0" smtClean="0"/>
              <a:t>"We can't solve problems by using the same kind of thinking we used when we created them" </a:t>
            </a:r>
          </a:p>
          <a:p>
            <a:pPr eaLnBrk="1" hangingPunct="1">
              <a:buFont typeface="Wingdings" pitchFamily="2" charset="2"/>
              <a:buNone/>
            </a:pPr>
            <a:r>
              <a:rPr lang="en-US" sz="2000" dirty="0" smtClean="0"/>
              <a:t>-Albert Einstein</a:t>
            </a:r>
          </a:p>
        </p:txBody>
      </p:sp>
      <p:sp>
        <p:nvSpPr>
          <p:cNvPr id="36868" name="Text Box 6"/>
          <p:cNvSpPr txBox="1">
            <a:spLocks noChangeArrowheads="1"/>
          </p:cNvSpPr>
          <p:nvPr/>
        </p:nvSpPr>
        <p:spPr bwMode="auto">
          <a:xfrm>
            <a:off x="6477000" y="6324600"/>
            <a:ext cx="2514600" cy="276225"/>
          </a:xfrm>
          <a:prstGeom prst="rect">
            <a:avLst/>
          </a:prstGeom>
          <a:noFill/>
          <a:ln w="9525">
            <a:noFill/>
            <a:miter lim="800000"/>
            <a:headEnd/>
            <a:tailEnd/>
          </a:ln>
        </p:spPr>
        <p:txBody>
          <a:bodyPr>
            <a:spAutoFit/>
          </a:bodyPr>
          <a:lstStyle/>
          <a:p>
            <a:r>
              <a:rPr lang="en-US" sz="1200" dirty="0"/>
              <a:t>By </a:t>
            </a:r>
            <a:r>
              <a:rPr lang="en-US" sz="1200" dirty="0" smtClean="0"/>
              <a:t>Lieutenant </a:t>
            </a:r>
            <a:r>
              <a:rPr lang="en-US" sz="1200" dirty="0"/>
              <a:t>David Kullgren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a:t>
            </a:r>
            <a:endParaRPr lang="en-US" dirty="0"/>
          </a:p>
        </p:txBody>
      </p:sp>
      <p:pic>
        <p:nvPicPr>
          <p:cNvPr id="4" name="Content Placeholder 3"/>
          <p:cNvPicPr>
            <a:picLocks noGrp="1" noChangeAspect="1"/>
          </p:cNvPicPr>
          <p:nvPr>
            <p:ph idx="1"/>
          </p:nvPr>
        </p:nvPicPr>
        <p:blipFill>
          <a:blip r:embed="rId2"/>
          <a:stretch>
            <a:fillRect/>
          </a:stretch>
        </p:blipFill>
        <p:spPr>
          <a:xfrm>
            <a:off x="1638300" y="2089150"/>
            <a:ext cx="6324600" cy="3552825"/>
          </a:xfrm>
          <a:prstGeom prst="rect">
            <a:avLst/>
          </a:prstGeom>
        </p:spPr>
      </p:pic>
      <p:sp>
        <p:nvSpPr>
          <p:cNvPr id="5" name="Rectangle 4"/>
          <p:cNvSpPr/>
          <p:nvPr/>
        </p:nvSpPr>
        <p:spPr>
          <a:xfrm>
            <a:off x="3200400" y="1600200"/>
            <a:ext cx="2743200" cy="369332"/>
          </a:xfrm>
          <a:prstGeom prst="rect">
            <a:avLst/>
          </a:prstGeom>
        </p:spPr>
        <p:txBody>
          <a:bodyPr wrap="square">
            <a:spAutoFit/>
          </a:bodyPr>
          <a:lstStyle/>
          <a:p>
            <a:r>
              <a:rPr lang="en-US" dirty="0" smtClean="0"/>
              <a:t>2000 US Census Bureau</a:t>
            </a:r>
            <a:endParaRPr lang="en-US" dirty="0"/>
          </a:p>
        </p:txBody>
      </p:sp>
    </p:spTree>
    <p:extLst>
      <p:ext uri="{BB962C8B-B14F-4D97-AF65-F5344CB8AC3E}">
        <p14:creationId xmlns:p14="http://schemas.microsoft.com/office/powerpoint/2010/main" val="118806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Validation</a:t>
            </a:r>
            <a:endParaRPr lang="en-US" dirty="0"/>
          </a:p>
        </p:txBody>
      </p:sp>
      <p:sp>
        <p:nvSpPr>
          <p:cNvPr id="3" name="Content Placeholder 2"/>
          <p:cNvSpPr>
            <a:spLocks noGrp="1"/>
          </p:cNvSpPr>
          <p:nvPr>
            <p:ph idx="1"/>
          </p:nvPr>
        </p:nvSpPr>
        <p:spPr/>
        <p:txBody>
          <a:bodyPr/>
          <a:lstStyle/>
          <a:p>
            <a:pPr eaLnBrk="1" hangingPunct="1">
              <a:lnSpc>
                <a:spcPct val="90000"/>
              </a:lnSpc>
            </a:pPr>
            <a:r>
              <a:rPr lang="en-US" sz="1800" dirty="0"/>
              <a:t>Space deficiencies; </a:t>
            </a:r>
            <a:r>
              <a:rPr lang="en-US" sz="1800" dirty="0" smtClean="0"/>
              <a:t>restrooms, training, evidence processing, offices</a:t>
            </a:r>
            <a:r>
              <a:rPr lang="en-US" sz="1800" dirty="0"/>
              <a:t>, storage, equipment, etc.</a:t>
            </a:r>
          </a:p>
          <a:p>
            <a:pPr eaLnBrk="1" hangingPunct="1">
              <a:lnSpc>
                <a:spcPct val="90000"/>
              </a:lnSpc>
            </a:pPr>
            <a:r>
              <a:rPr lang="en-US" sz="1800" dirty="0"/>
              <a:t>Fire, </a:t>
            </a:r>
            <a:r>
              <a:rPr lang="en-US" sz="1800" dirty="0" smtClean="0"/>
              <a:t>electrical and </a:t>
            </a:r>
            <a:r>
              <a:rPr lang="en-US" sz="1800" dirty="0"/>
              <a:t>ADA codes, HVAC </a:t>
            </a:r>
            <a:r>
              <a:rPr lang="en-US" sz="1800" dirty="0" smtClean="0"/>
              <a:t>and Information technology </a:t>
            </a:r>
            <a:r>
              <a:rPr lang="en-US" sz="1800" dirty="0"/>
              <a:t>deficiencies, which do not meet current standards.</a:t>
            </a:r>
          </a:p>
          <a:p>
            <a:pPr eaLnBrk="1" hangingPunct="1">
              <a:lnSpc>
                <a:spcPct val="90000"/>
              </a:lnSpc>
            </a:pPr>
            <a:r>
              <a:rPr lang="en-US" sz="1800" dirty="0"/>
              <a:t>Parking </a:t>
            </a:r>
            <a:r>
              <a:rPr lang="en-US" sz="1800" dirty="0" smtClean="0"/>
              <a:t>deficiencies.</a:t>
            </a:r>
            <a:endParaRPr lang="en-US" sz="1800" dirty="0"/>
          </a:p>
          <a:p>
            <a:pPr eaLnBrk="1" hangingPunct="1">
              <a:lnSpc>
                <a:spcPct val="90000"/>
              </a:lnSpc>
            </a:pPr>
            <a:r>
              <a:rPr lang="en-US" sz="1800" dirty="0"/>
              <a:t>Current facility and property are inadequate for upgrade or expansion.</a:t>
            </a:r>
          </a:p>
          <a:p>
            <a:pPr eaLnBrk="1" hangingPunct="1">
              <a:lnSpc>
                <a:spcPct val="90000"/>
              </a:lnSpc>
            </a:pPr>
            <a:r>
              <a:rPr lang="en-US" sz="1800" dirty="0"/>
              <a:t>Security and safety deficiencies.</a:t>
            </a:r>
          </a:p>
          <a:p>
            <a:pPr eaLnBrk="1" hangingPunct="1">
              <a:lnSpc>
                <a:spcPct val="90000"/>
              </a:lnSpc>
            </a:pPr>
            <a:r>
              <a:rPr lang="en-US" sz="1800" dirty="0"/>
              <a:t>State and Federal mandates continue to stress the existing agency and facility limitations. </a:t>
            </a:r>
          </a:p>
          <a:p>
            <a:pPr eaLnBrk="1" hangingPunct="1">
              <a:lnSpc>
                <a:spcPct val="90000"/>
              </a:lnSpc>
            </a:pPr>
            <a:r>
              <a:rPr lang="en-US" sz="1800" dirty="0"/>
              <a:t>Current facility is in need of major repairs; dilapidated siding, leaks, HVAC, septic, ADA compliance, etc</a:t>
            </a:r>
            <a:r>
              <a:rPr lang="en-US" sz="1800" dirty="0" smtClean="0"/>
              <a:t>.</a:t>
            </a:r>
          </a:p>
          <a:p>
            <a:pPr eaLnBrk="1" hangingPunct="1">
              <a:lnSpc>
                <a:spcPct val="90000"/>
              </a:lnSpc>
            </a:pPr>
            <a:r>
              <a:rPr lang="en-US" sz="1800" dirty="0" smtClean="0"/>
              <a:t>Our community needs a place for law enforcement and our residents to meet, train and network together.</a:t>
            </a:r>
            <a:endParaRPr lang="en-US" sz="1800" dirty="0"/>
          </a:p>
          <a:p>
            <a:endParaRPr lang="en-US" dirty="0"/>
          </a:p>
        </p:txBody>
      </p:sp>
      <p:sp>
        <p:nvSpPr>
          <p:cNvPr id="4" name="Text Box 8"/>
          <p:cNvSpPr txBox="1">
            <a:spLocks noChangeArrowheads="1"/>
          </p:cNvSpPr>
          <p:nvPr/>
        </p:nvSpPr>
        <p:spPr bwMode="auto">
          <a:xfrm>
            <a:off x="5486400" y="6324600"/>
            <a:ext cx="3505200" cy="276999"/>
          </a:xfrm>
          <a:prstGeom prst="rect">
            <a:avLst/>
          </a:prstGeom>
          <a:noFill/>
          <a:ln w="9525">
            <a:noFill/>
            <a:miter lim="800000"/>
            <a:headEnd/>
            <a:tailEnd/>
          </a:ln>
        </p:spPr>
        <p:txBody>
          <a:bodyPr wrap="square">
            <a:spAutoFit/>
          </a:bodyPr>
          <a:lstStyle/>
          <a:p>
            <a:r>
              <a:rPr lang="en-US" sz="1200" dirty="0"/>
              <a:t>By </a:t>
            </a:r>
            <a:r>
              <a:rPr lang="en-US" sz="1200" dirty="0" smtClean="0"/>
              <a:t>Chief Viadero and Lieutenant </a:t>
            </a:r>
            <a:r>
              <a:rPr lang="en-US" sz="1200" dirty="0"/>
              <a:t>David Kullgren</a:t>
            </a:r>
          </a:p>
        </p:txBody>
      </p:sp>
    </p:spTree>
    <p:extLst>
      <p:ext uri="{BB962C8B-B14F-4D97-AF65-F5344CB8AC3E}">
        <p14:creationId xmlns:p14="http://schemas.microsoft.com/office/powerpoint/2010/main" val="634197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B</a:t>
            </a:r>
            <a:endParaRPr lang="en-US" dirty="0"/>
          </a:p>
        </p:txBody>
      </p:sp>
      <p:pic>
        <p:nvPicPr>
          <p:cNvPr id="4" name="Content Placeholder 3"/>
          <p:cNvPicPr>
            <a:picLocks noGrp="1" noChangeAspect="1"/>
          </p:cNvPicPr>
          <p:nvPr>
            <p:ph idx="1"/>
          </p:nvPr>
        </p:nvPicPr>
        <p:blipFill>
          <a:blip r:embed="rId2"/>
          <a:stretch>
            <a:fillRect/>
          </a:stretch>
        </p:blipFill>
        <p:spPr>
          <a:xfrm>
            <a:off x="2005012" y="2174875"/>
            <a:ext cx="5591175" cy="3381375"/>
          </a:xfrm>
          <a:prstGeom prst="rect">
            <a:avLst/>
          </a:prstGeom>
        </p:spPr>
      </p:pic>
      <p:sp>
        <p:nvSpPr>
          <p:cNvPr id="5" name="Rectangle 4"/>
          <p:cNvSpPr/>
          <p:nvPr/>
        </p:nvSpPr>
        <p:spPr>
          <a:xfrm>
            <a:off x="3200400" y="1600200"/>
            <a:ext cx="3352800" cy="369332"/>
          </a:xfrm>
          <a:prstGeom prst="rect">
            <a:avLst/>
          </a:prstGeom>
        </p:spPr>
        <p:txBody>
          <a:bodyPr wrap="square">
            <a:spAutoFit/>
          </a:bodyPr>
          <a:lstStyle/>
          <a:p>
            <a:r>
              <a:rPr lang="en-US" dirty="0" smtClean="0"/>
              <a:t>HC Planning Consultants 2008</a:t>
            </a:r>
            <a:endParaRPr lang="en-US" dirty="0"/>
          </a:p>
        </p:txBody>
      </p:sp>
    </p:spTree>
    <p:extLst>
      <p:ext uri="{BB962C8B-B14F-4D97-AF65-F5344CB8AC3E}">
        <p14:creationId xmlns:p14="http://schemas.microsoft.com/office/powerpoint/2010/main" val="3101055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C</a:t>
            </a:r>
            <a:endParaRPr lang="en-US" dirty="0"/>
          </a:p>
        </p:txBody>
      </p:sp>
      <p:pic>
        <p:nvPicPr>
          <p:cNvPr id="4" name="Content Placeholder 3"/>
          <p:cNvPicPr>
            <a:picLocks noGrp="1" noChangeAspect="1"/>
          </p:cNvPicPr>
          <p:nvPr>
            <p:ph idx="1"/>
          </p:nvPr>
        </p:nvPicPr>
        <p:blipFill>
          <a:blip r:embed="rId2"/>
          <a:stretch>
            <a:fillRect/>
          </a:stretch>
        </p:blipFill>
        <p:spPr>
          <a:xfrm>
            <a:off x="1795462" y="2390775"/>
            <a:ext cx="6010275" cy="4010025"/>
          </a:xfrm>
          <a:prstGeom prst="rect">
            <a:avLst/>
          </a:prstGeom>
        </p:spPr>
      </p:pic>
      <p:sp>
        <p:nvSpPr>
          <p:cNvPr id="5" name="Rectangle 4"/>
          <p:cNvSpPr/>
          <p:nvPr/>
        </p:nvSpPr>
        <p:spPr>
          <a:xfrm>
            <a:off x="3200400" y="1752600"/>
            <a:ext cx="3352800" cy="369332"/>
          </a:xfrm>
          <a:prstGeom prst="rect">
            <a:avLst/>
          </a:prstGeom>
        </p:spPr>
        <p:txBody>
          <a:bodyPr wrap="square">
            <a:spAutoFit/>
          </a:bodyPr>
          <a:lstStyle/>
          <a:p>
            <a:r>
              <a:rPr lang="en-US" dirty="0" smtClean="0"/>
              <a:t>HC Planning Consultants 2008</a:t>
            </a:r>
            <a:endParaRPr lang="en-US" dirty="0"/>
          </a:p>
        </p:txBody>
      </p:sp>
    </p:spTree>
    <p:extLst>
      <p:ext uri="{BB962C8B-B14F-4D97-AF65-F5344CB8AC3E}">
        <p14:creationId xmlns:p14="http://schemas.microsoft.com/office/powerpoint/2010/main" val="341934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CIP Allocations</a:t>
            </a:r>
            <a:endParaRPr lang="en-US" dirty="0"/>
          </a:p>
        </p:txBody>
      </p:sp>
      <p:sp>
        <p:nvSpPr>
          <p:cNvPr id="3" name="Content Placeholder 2"/>
          <p:cNvSpPr>
            <a:spLocks noGrp="1"/>
          </p:cNvSpPr>
          <p:nvPr>
            <p:ph idx="1"/>
          </p:nvPr>
        </p:nvSpPr>
        <p:spPr/>
        <p:txBody>
          <a:bodyPr/>
          <a:lstStyle/>
          <a:p>
            <a:r>
              <a:rPr lang="en-US" sz="2000" dirty="0" smtClean="0"/>
              <a:t>Fiscal Year 2017/2018:</a:t>
            </a:r>
          </a:p>
          <a:p>
            <a:pPr lvl="1"/>
            <a:r>
              <a:rPr lang="en-US" sz="2000" dirty="0" smtClean="0"/>
              <a:t>$500 thousand, design &amp; engineering of a new facility</a:t>
            </a:r>
          </a:p>
          <a:p>
            <a:r>
              <a:rPr lang="en-US" sz="2000" dirty="0" smtClean="0"/>
              <a:t>Fiscal Year 2018/2019:</a:t>
            </a:r>
          </a:p>
          <a:p>
            <a:pPr lvl="1"/>
            <a:r>
              <a:rPr lang="en-US" sz="2000" dirty="0"/>
              <a:t>$5 </a:t>
            </a:r>
            <a:r>
              <a:rPr lang="en-US" sz="2000" dirty="0" smtClean="0"/>
              <a:t>million, to </a:t>
            </a:r>
            <a:r>
              <a:rPr lang="en-US" sz="2000" dirty="0"/>
              <a:t>be detailed in Municipal Facility </a:t>
            </a:r>
            <a:r>
              <a:rPr lang="en-US" sz="2000" dirty="0" smtClean="0"/>
              <a:t>Plan</a:t>
            </a:r>
            <a:endParaRPr lang="en-US" sz="2000" dirty="0"/>
          </a:p>
          <a:p>
            <a:r>
              <a:rPr lang="en-US" sz="2000" dirty="0" smtClean="0"/>
              <a:t>Fiscal Year 2019/2020</a:t>
            </a:r>
          </a:p>
          <a:p>
            <a:pPr lvl="1"/>
            <a:r>
              <a:rPr lang="en-US" sz="2000" dirty="0" smtClean="0"/>
              <a:t>$5 million, to be detailed in Municipal Facility Plan</a:t>
            </a:r>
            <a:endParaRPr lang="en-US" sz="2000" dirty="0"/>
          </a:p>
        </p:txBody>
      </p:sp>
      <p:sp>
        <p:nvSpPr>
          <p:cNvPr id="5" name="Text Box 8"/>
          <p:cNvSpPr txBox="1">
            <a:spLocks noChangeArrowheads="1"/>
          </p:cNvSpPr>
          <p:nvPr/>
        </p:nvSpPr>
        <p:spPr bwMode="auto">
          <a:xfrm>
            <a:off x="7239000" y="6324600"/>
            <a:ext cx="1752600" cy="276999"/>
          </a:xfrm>
          <a:prstGeom prst="rect">
            <a:avLst/>
          </a:prstGeom>
          <a:noFill/>
          <a:ln w="9525">
            <a:noFill/>
            <a:miter lim="800000"/>
            <a:headEnd/>
            <a:tailEnd/>
          </a:ln>
        </p:spPr>
        <p:txBody>
          <a:bodyPr wrap="square">
            <a:spAutoFit/>
          </a:bodyPr>
          <a:lstStyle/>
          <a:p>
            <a:r>
              <a:rPr lang="en-US" sz="1200" dirty="0"/>
              <a:t>By </a:t>
            </a:r>
            <a:r>
              <a:rPr lang="en-US" sz="1200" dirty="0" smtClean="0"/>
              <a:t>Chief Viadero</a:t>
            </a:r>
            <a:endParaRPr lang="en-US" sz="1200" dirty="0"/>
          </a:p>
        </p:txBody>
      </p:sp>
    </p:spTree>
    <p:extLst>
      <p:ext uri="{BB962C8B-B14F-4D97-AF65-F5344CB8AC3E}">
        <p14:creationId xmlns:p14="http://schemas.microsoft.com/office/powerpoint/2010/main" val="2372558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Content Placeholder 2"/>
          <p:cNvSpPr>
            <a:spLocks noGrp="1"/>
          </p:cNvSpPr>
          <p:nvPr>
            <p:ph idx="1"/>
          </p:nvPr>
        </p:nvSpPr>
        <p:spPr/>
        <p:txBody>
          <a:bodyPr/>
          <a:lstStyle/>
          <a:p>
            <a:r>
              <a:rPr lang="en-US" sz="2000" dirty="0" smtClean="0"/>
              <a:t>Will a new facility house the Emergency Communication Center?</a:t>
            </a:r>
          </a:p>
          <a:p>
            <a:pPr lvl="1"/>
            <a:r>
              <a:rPr lang="en-US" sz="2000" dirty="0" smtClean="0"/>
              <a:t>Yes, current regionalization legislation has failed year after year.</a:t>
            </a:r>
            <a:endParaRPr lang="en-US" sz="2000" dirty="0"/>
          </a:p>
          <a:p>
            <a:r>
              <a:rPr lang="en-US" sz="2000" dirty="0" smtClean="0"/>
              <a:t>What Town owned building will be consolidated or closed?</a:t>
            </a:r>
          </a:p>
          <a:p>
            <a:pPr lvl="1"/>
            <a:r>
              <a:rPr lang="en-US" sz="2000" dirty="0" smtClean="0"/>
              <a:t>None</a:t>
            </a:r>
            <a:endParaRPr lang="en-US" sz="2000" dirty="0"/>
          </a:p>
          <a:p>
            <a:r>
              <a:rPr lang="en-US" sz="2000" dirty="0" smtClean="0"/>
              <a:t>Where would a new facility be located?</a:t>
            </a:r>
          </a:p>
          <a:p>
            <a:pPr lvl="1"/>
            <a:r>
              <a:rPr lang="en-US" sz="2000" dirty="0" smtClean="0"/>
              <a:t>Fairfield Hills?</a:t>
            </a:r>
            <a:endParaRPr lang="en-US" sz="2000" dirty="0"/>
          </a:p>
          <a:p>
            <a:r>
              <a:rPr lang="en-US" sz="2000" dirty="0" smtClean="0"/>
              <a:t>What are the square footage requirements?</a:t>
            </a:r>
          </a:p>
          <a:p>
            <a:pPr lvl="1"/>
            <a:r>
              <a:rPr lang="en-US" sz="2000" dirty="0" smtClean="0"/>
              <a:t>Cost to construct? $13-15 Million (2015 dollars)</a:t>
            </a:r>
          </a:p>
          <a:p>
            <a:pPr lvl="1"/>
            <a:r>
              <a:rPr lang="en-US" sz="2000" dirty="0" smtClean="0"/>
              <a:t>Will a range be a component of the new facility? Yes, as range availability is limited statewide.</a:t>
            </a:r>
            <a:endParaRPr lang="en-US" sz="2000" dirty="0"/>
          </a:p>
        </p:txBody>
      </p:sp>
      <p:sp>
        <p:nvSpPr>
          <p:cNvPr id="4" name="Text Box 8"/>
          <p:cNvSpPr txBox="1">
            <a:spLocks noChangeArrowheads="1"/>
          </p:cNvSpPr>
          <p:nvPr/>
        </p:nvSpPr>
        <p:spPr bwMode="auto">
          <a:xfrm>
            <a:off x="7239000" y="6324600"/>
            <a:ext cx="1752600" cy="276999"/>
          </a:xfrm>
          <a:prstGeom prst="rect">
            <a:avLst/>
          </a:prstGeom>
          <a:noFill/>
          <a:ln w="9525">
            <a:noFill/>
            <a:miter lim="800000"/>
            <a:headEnd/>
            <a:tailEnd/>
          </a:ln>
        </p:spPr>
        <p:txBody>
          <a:bodyPr wrap="square">
            <a:spAutoFit/>
          </a:bodyPr>
          <a:lstStyle/>
          <a:p>
            <a:r>
              <a:rPr lang="en-US" sz="1200" dirty="0"/>
              <a:t>By </a:t>
            </a:r>
            <a:r>
              <a:rPr lang="en-US" sz="1200" dirty="0" smtClean="0"/>
              <a:t>Chief Viadero</a:t>
            </a:r>
            <a:endParaRPr lang="en-US" sz="1200" dirty="0"/>
          </a:p>
        </p:txBody>
      </p:sp>
    </p:spTree>
    <p:extLst>
      <p:ext uri="{BB962C8B-B14F-4D97-AF65-F5344CB8AC3E}">
        <p14:creationId xmlns:p14="http://schemas.microsoft.com/office/powerpoint/2010/main" val="274797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Extreme Concern</a:t>
            </a:r>
            <a:endParaRPr lang="en-US" dirty="0"/>
          </a:p>
        </p:txBody>
      </p:sp>
      <p:sp>
        <p:nvSpPr>
          <p:cNvPr id="3" name="Content Placeholder 2"/>
          <p:cNvSpPr>
            <a:spLocks noGrp="1"/>
          </p:cNvSpPr>
          <p:nvPr>
            <p:ph idx="1"/>
          </p:nvPr>
        </p:nvSpPr>
        <p:spPr/>
        <p:txBody>
          <a:bodyPr/>
          <a:lstStyle/>
          <a:p>
            <a:r>
              <a:rPr lang="en-US" sz="2000" dirty="0" smtClean="0"/>
              <a:t>Sharing space with three other Town Departments.</a:t>
            </a:r>
          </a:p>
          <a:p>
            <a:pPr lvl="1"/>
            <a:r>
              <a:rPr lang="en-US" sz="1800" dirty="0" smtClean="0"/>
              <a:t>Severely hampers public access to the facility and overall security</a:t>
            </a:r>
          </a:p>
          <a:p>
            <a:pPr lvl="1"/>
            <a:r>
              <a:rPr lang="en-US" sz="1800" dirty="0" smtClean="0"/>
              <a:t>Limited parking for staff and residents</a:t>
            </a:r>
          </a:p>
          <a:p>
            <a:pPr lvl="1"/>
            <a:r>
              <a:rPr lang="en-US" sz="1800" dirty="0" smtClean="0"/>
              <a:t>Limited public meeting area for staff and residents</a:t>
            </a:r>
          </a:p>
          <a:p>
            <a:pPr lvl="1"/>
            <a:r>
              <a:rPr lang="en-US" sz="1800" dirty="0"/>
              <a:t>Lobby security </a:t>
            </a:r>
            <a:r>
              <a:rPr lang="en-US" sz="1800" dirty="0" smtClean="0"/>
              <a:t>concerns for our residents</a:t>
            </a:r>
          </a:p>
          <a:p>
            <a:r>
              <a:rPr lang="en-US" sz="2000" dirty="0" smtClean="0"/>
              <a:t>Lack of Adequate Offices &amp; Circular Accommodations</a:t>
            </a:r>
          </a:p>
          <a:p>
            <a:pPr lvl="1"/>
            <a:r>
              <a:rPr lang="en-US" sz="1800" dirty="0" smtClean="0"/>
              <a:t>Restrooms</a:t>
            </a:r>
          </a:p>
          <a:p>
            <a:pPr lvl="1"/>
            <a:r>
              <a:rPr lang="en-US" sz="1800" dirty="0" smtClean="0"/>
              <a:t>Breakrooms</a:t>
            </a:r>
          </a:p>
          <a:p>
            <a:pPr lvl="1"/>
            <a:r>
              <a:rPr lang="en-US" sz="1800" dirty="0" smtClean="0"/>
              <a:t>Prisoner Booking &amp; Lockup</a:t>
            </a:r>
          </a:p>
          <a:p>
            <a:pPr lvl="1"/>
            <a:r>
              <a:rPr lang="en-US" sz="1800" dirty="0" smtClean="0"/>
              <a:t>Administrative offices</a:t>
            </a:r>
          </a:p>
          <a:p>
            <a:pPr lvl="1"/>
            <a:r>
              <a:rPr lang="en-US" sz="1800" dirty="0" smtClean="0"/>
              <a:t>Locker rooms</a:t>
            </a:r>
          </a:p>
          <a:p>
            <a:pPr lvl="1"/>
            <a:r>
              <a:rPr lang="en-US" sz="1800" dirty="0" smtClean="0"/>
              <a:t>Storage</a:t>
            </a:r>
            <a:endParaRPr lang="en-US" sz="1800" dirty="0"/>
          </a:p>
          <a:p>
            <a:endParaRPr lang="en-US" dirty="0" smtClean="0"/>
          </a:p>
          <a:p>
            <a:endParaRPr lang="en-US" dirty="0" smtClean="0"/>
          </a:p>
        </p:txBody>
      </p:sp>
      <p:sp>
        <p:nvSpPr>
          <p:cNvPr id="4" name="Text Box 8"/>
          <p:cNvSpPr txBox="1">
            <a:spLocks noChangeArrowheads="1"/>
          </p:cNvSpPr>
          <p:nvPr/>
        </p:nvSpPr>
        <p:spPr bwMode="auto">
          <a:xfrm>
            <a:off x="7239000" y="6324600"/>
            <a:ext cx="1752600" cy="276999"/>
          </a:xfrm>
          <a:prstGeom prst="rect">
            <a:avLst/>
          </a:prstGeom>
          <a:noFill/>
          <a:ln w="9525">
            <a:noFill/>
            <a:miter lim="800000"/>
            <a:headEnd/>
            <a:tailEnd/>
          </a:ln>
        </p:spPr>
        <p:txBody>
          <a:bodyPr wrap="square">
            <a:spAutoFit/>
          </a:bodyPr>
          <a:lstStyle/>
          <a:p>
            <a:r>
              <a:rPr lang="en-US" sz="1200" dirty="0"/>
              <a:t>By </a:t>
            </a:r>
            <a:r>
              <a:rPr lang="en-US" sz="1200" dirty="0" smtClean="0"/>
              <a:t>Chief Viadero</a:t>
            </a:r>
            <a:endParaRPr lang="en-US" sz="1200" dirty="0"/>
          </a:p>
        </p:txBody>
      </p:sp>
    </p:spTree>
    <p:extLst>
      <p:ext uri="{BB962C8B-B14F-4D97-AF65-F5344CB8AC3E}">
        <p14:creationId xmlns:p14="http://schemas.microsoft.com/office/powerpoint/2010/main" val="346949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Extreme </a:t>
            </a:r>
            <a:r>
              <a:rPr lang="en-US" dirty="0" smtClean="0"/>
              <a:t>Concern </a:t>
            </a:r>
            <a:br>
              <a:rPr lang="en-US" dirty="0" smtClean="0"/>
            </a:br>
            <a:r>
              <a:rPr lang="en-US" dirty="0" smtClean="0"/>
              <a:t>(continued)</a:t>
            </a:r>
            <a:endParaRPr lang="en-US" dirty="0"/>
          </a:p>
        </p:txBody>
      </p:sp>
      <p:sp>
        <p:nvSpPr>
          <p:cNvPr id="3" name="Content Placeholder 2"/>
          <p:cNvSpPr>
            <a:spLocks noGrp="1"/>
          </p:cNvSpPr>
          <p:nvPr>
            <p:ph idx="1"/>
          </p:nvPr>
        </p:nvSpPr>
        <p:spPr/>
        <p:txBody>
          <a:bodyPr/>
          <a:lstStyle/>
          <a:p>
            <a:r>
              <a:rPr lang="en-US" sz="2000" dirty="0" smtClean="0"/>
              <a:t>Server Room</a:t>
            </a:r>
          </a:p>
          <a:p>
            <a:pPr lvl="1"/>
            <a:r>
              <a:rPr lang="en-US" sz="1800" dirty="0" smtClean="0"/>
              <a:t>All Town servers pass through the Police Department</a:t>
            </a:r>
          </a:p>
          <a:p>
            <a:pPr lvl="1"/>
            <a:r>
              <a:rPr lang="en-US" sz="1800" dirty="0" smtClean="0"/>
              <a:t>Server room is overloaded today</a:t>
            </a:r>
          </a:p>
          <a:p>
            <a:r>
              <a:rPr lang="en-US" sz="2000" dirty="0" smtClean="0"/>
              <a:t>Professionalism</a:t>
            </a:r>
          </a:p>
          <a:p>
            <a:pPr lvl="1"/>
            <a:r>
              <a:rPr lang="en-US" sz="1800" dirty="0" smtClean="0"/>
              <a:t>Morale</a:t>
            </a:r>
          </a:p>
          <a:p>
            <a:pPr lvl="1"/>
            <a:r>
              <a:rPr lang="en-US" sz="1800" dirty="0" smtClean="0"/>
              <a:t>Esprit de corps</a:t>
            </a:r>
          </a:p>
          <a:p>
            <a:pPr lvl="1"/>
            <a:r>
              <a:rPr lang="en-US" sz="1800" dirty="0" smtClean="0"/>
              <a:t>What type of image does the current facility project to the residents?</a:t>
            </a:r>
          </a:p>
          <a:p>
            <a:pPr lvl="1"/>
            <a:r>
              <a:rPr lang="en-US" sz="1800" dirty="0" smtClean="0"/>
              <a:t>Current facility limits our agency to function optimally </a:t>
            </a:r>
          </a:p>
          <a:p>
            <a:pPr lvl="1"/>
            <a:r>
              <a:rPr lang="en-US" sz="1800" dirty="0" smtClean="0"/>
              <a:t>Community meeting/presentation</a:t>
            </a:r>
          </a:p>
          <a:p>
            <a:pPr lvl="1"/>
            <a:r>
              <a:rPr lang="en-US" sz="1800" dirty="0" smtClean="0"/>
              <a:t>Department training needs</a:t>
            </a:r>
          </a:p>
          <a:p>
            <a:pPr lvl="1"/>
            <a:r>
              <a:rPr lang="en-US" sz="1800" dirty="0" smtClean="0"/>
              <a:t>21</a:t>
            </a:r>
            <a:r>
              <a:rPr lang="en-US" sz="1800" baseline="30000" dirty="0" smtClean="0"/>
              <a:t>st</a:t>
            </a:r>
            <a:r>
              <a:rPr lang="en-US" sz="1800" dirty="0" smtClean="0"/>
              <a:t> Century Policing &amp; technology demands</a:t>
            </a:r>
          </a:p>
          <a:p>
            <a:endParaRPr lang="en-US" dirty="0"/>
          </a:p>
        </p:txBody>
      </p:sp>
      <p:sp>
        <p:nvSpPr>
          <p:cNvPr id="4" name="Text Box 8"/>
          <p:cNvSpPr txBox="1">
            <a:spLocks noChangeArrowheads="1"/>
          </p:cNvSpPr>
          <p:nvPr/>
        </p:nvSpPr>
        <p:spPr bwMode="auto">
          <a:xfrm>
            <a:off x="7239000" y="6324600"/>
            <a:ext cx="1752600" cy="276999"/>
          </a:xfrm>
          <a:prstGeom prst="rect">
            <a:avLst/>
          </a:prstGeom>
          <a:noFill/>
          <a:ln w="9525">
            <a:noFill/>
            <a:miter lim="800000"/>
            <a:headEnd/>
            <a:tailEnd/>
          </a:ln>
        </p:spPr>
        <p:txBody>
          <a:bodyPr wrap="square">
            <a:spAutoFit/>
          </a:bodyPr>
          <a:lstStyle/>
          <a:p>
            <a:r>
              <a:rPr lang="en-US" sz="1200" dirty="0"/>
              <a:t>By </a:t>
            </a:r>
            <a:r>
              <a:rPr lang="en-US" sz="1200" dirty="0" smtClean="0"/>
              <a:t>Chief Viadero</a:t>
            </a:r>
            <a:endParaRPr lang="en-US" sz="1200" dirty="0"/>
          </a:p>
        </p:txBody>
      </p:sp>
    </p:spTree>
    <p:extLst>
      <p:ext uri="{BB962C8B-B14F-4D97-AF65-F5344CB8AC3E}">
        <p14:creationId xmlns:p14="http://schemas.microsoft.com/office/powerpoint/2010/main" val="295122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8229600" cy="2667000"/>
          </a:xfrm>
        </p:spPr>
        <p:txBody>
          <a:bodyPr/>
          <a:lstStyle/>
          <a:p>
            <a:pPr eaLnBrk="1" hangingPunct="1"/>
            <a:r>
              <a:rPr lang="en-US" sz="4000" dirty="0" smtClean="0"/>
              <a:t>Comparison of the Newtown PD to Wethersfield PD &amp; Farmington PD</a:t>
            </a:r>
          </a:p>
        </p:txBody>
      </p:sp>
      <p:sp>
        <p:nvSpPr>
          <p:cNvPr id="5123" name="Rectangle 3"/>
          <p:cNvSpPr>
            <a:spLocks noGrp="1" noChangeArrowheads="1"/>
          </p:cNvSpPr>
          <p:nvPr>
            <p:ph type="body" idx="1"/>
          </p:nvPr>
        </p:nvSpPr>
        <p:spPr>
          <a:xfrm>
            <a:off x="609600" y="1752600"/>
            <a:ext cx="8305800" cy="4724400"/>
          </a:xfrm>
        </p:spPr>
        <p:txBody>
          <a:bodyPr/>
          <a:lstStyle/>
          <a:p>
            <a:pPr eaLnBrk="1" hangingPunct="1">
              <a:lnSpc>
                <a:spcPct val="80000"/>
              </a:lnSpc>
            </a:pPr>
            <a:r>
              <a:rPr lang="en-US" sz="1200" b="1" dirty="0" smtClean="0"/>
              <a:t>This comparison was done in 2009 after the </a:t>
            </a:r>
            <a:r>
              <a:rPr lang="en-US" sz="1200" b="1" u="sng" dirty="0" smtClean="0"/>
              <a:t>second</a:t>
            </a:r>
            <a:r>
              <a:rPr lang="en-US" sz="1200" b="1" dirty="0" smtClean="0"/>
              <a:t> space needs study was performed.  Now 8 years later and a </a:t>
            </a:r>
            <a:r>
              <a:rPr lang="en-US" sz="1200" b="1" u="sng" dirty="0" smtClean="0"/>
              <a:t>third</a:t>
            </a:r>
            <a:r>
              <a:rPr lang="en-US" sz="1200" b="1" dirty="0" smtClean="0"/>
              <a:t> study, we are still in the same position.</a:t>
            </a:r>
          </a:p>
          <a:p>
            <a:pPr marL="0" indent="0" eaLnBrk="1" hangingPunct="1">
              <a:lnSpc>
                <a:spcPct val="80000"/>
              </a:lnSpc>
              <a:buNone/>
            </a:pPr>
            <a:r>
              <a:rPr lang="en-US" sz="1200" b="1" dirty="0" smtClean="0"/>
              <a:t>  </a:t>
            </a:r>
          </a:p>
          <a:p>
            <a:pPr eaLnBrk="1" hangingPunct="1">
              <a:lnSpc>
                <a:spcPct val="80000"/>
              </a:lnSpc>
            </a:pPr>
            <a:r>
              <a:rPr lang="en-US" sz="1200" b="1" dirty="0" smtClean="0"/>
              <a:t>Wethersfield PD</a:t>
            </a:r>
          </a:p>
          <a:p>
            <a:pPr lvl="1" eaLnBrk="1" hangingPunct="1">
              <a:lnSpc>
                <a:spcPct val="80000"/>
              </a:lnSpc>
            </a:pPr>
            <a:r>
              <a:rPr lang="en-US" sz="1200" dirty="0" smtClean="0"/>
              <a:t>2003, built</a:t>
            </a:r>
          </a:p>
          <a:p>
            <a:pPr lvl="1" eaLnBrk="1" hangingPunct="1">
              <a:lnSpc>
                <a:spcPct val="80000"/>
              </a:lnSpc>
            </a:pPr>
            <a:r>
              <a:rPr lang="en-US" sz="1200" dirty="0" smtClean="0"/>
              <a:t>47 Sworn Officers</a:t>
            </a:r>
          </a:p>
          <a:p>
            <a:pPr lvl="1" eaLnBrk="1" hangingPunct="1">
              <a:lnSpc>
                <a:spcPct val="80000"/>
              </a:lnSpc>
            </a:pPr>
            <a:r>
              <a:rPr lang="en-US" sz="1200" dirty="0" smtClean="0"/>
              <a:t>Population 27,000</a:t>
            </a:r>
          </a:p>
          <a:p>
            <a:pPr lvl="1" eaLnBrk="1" hangingPunct="1">
              <a:lnSpc>
                <a:spcPct val="80000"/>
              </a:lnSpc>
            </a:pPr>
            <a:endParaRPr lang="en-US" sz="1200" dirty="0" smtClean="0"/>
          </a:p>
          <a:p>
            <a:pPr eaLnBrk="1" hangingPunct="1">
              <a:lnSpc>
                <a:spcPct val="80000"/>
              </a:lnSpc>
            </a:pPr>
            <a:r>
              <a:rPr lang="en-US" sz="1200" b="1" dirty="0" smtClean="0"/>
              <a:t>Farmington PD</a:t>
            </a:r>
          </a:p>
          <a:p>
            <a:pPr lvl="1" eaLnBrk="1" hangingPunct="1">
              <a:lnSpc>
                <a:spcPct val="80000"/>
              </a:lnSpc>
            </a:pPr>
            <a:r>
              <a:rPr lang="en-US" sz="1200" dirty="0" smtClean="0"/>
              <a:t>2002, built</a:t>
            </a:r>
          </a:p>
          <a:p>
            <a:pPr lvl="1" eaLnBrk="1" hangingPunct="1">
              <a:lnSpc>
                <a:spcPct val="80000"/>
              </a:lnSpc>
            </a:pPr>
            <a:r>
              <a:rPr lang="en-US" sz="1200" dirty="0" smtClean="0"/>
              <a:t>44 Sworn Officers</a:t>
            </a:r>
          </a:p>
          <a:p>
            <a:pPr lvl="1" eaLnBrk="1" hangingPunct="1">
              <a:lnSpc>
                <a:spcPct val="80000"/>
              </a:lnSpc>
            </a:pPr>
            <a:r>
              <a:rPr lang="en-US" sz="1200" dirty="0" smtClean="0"/>
              <a:t>Population 25,500</a:t>
            </a:r>
          </a:p>
          <a:p>
            <a:pPr lvl="1" eaLnBrk="1" hangingPunct="1">
              <a:lnSpc>
                <a:spcPct val="80000"/>
              </a:lnSpc>
            </a:pPr>
            <a:endParaRPr lang="en-US" sz="1200" dirty="0" smtClean="0"/>
          </a:p>
          <a:p>
            <a:pPr eaLnBrk="1" hangingPunct="1">
              <a:lnSpc>
                <a:spcPct val="80000"/>
              </a:lnSpc>
            </a:pPr>
            <a:r>
              <a:rPr lang="en-US" sz="1200" b="1" dirty="0" smtClean="0"/>
              <a:t>Newtown PD</a:t>
            </a:r>
          </a:p>
          <a:p>
            <a:pPr lvl="1" eaLnBrk="1" hangingPunct="1">
              <a:lnSpc>
                <a:spcPct val="80000"/>
              </a:lnSpc>
            </a:pPr>
            <a:r>
              <a:rPr lang="en-US" sz="1200" dirty="0" smtClean="0"/>
              <a:t>1980, converted into a police department.</a:t>
            </a:r>
          </a:p>
          <a:p>
            <a:pPr lvl="1" eaLnBrk="1" hangingPunct="1">
              <a:lnSpc>
                <a:spcPct val="80000"/>
              </a:lnSpc>
            </a:pPr>
            <a:r>
              <a:rPr lang="en-US" sz="1200" dirty="0" smtClean="0"/>
              <a:t>The current police department facility is an old tractor barn which was converted in 1980 (over 37 years ago) to be used as a police department.  At that time there were 25 sworn officers, 3 support staff.  At that time the dispatch staff were not under the same roof as they are now.</a:t>
            </a:r>
          </a:p>
          <a:p>
            <a:pPr lvl="1" eaLnBrk="1" hangingPunct="1">
              <a:lnSpc>
                <a:spcPct val="80000"/>
              </a:lnSpc>
            </a:pPr>
            <a:r>
              <a:rPr lang="en-US" sz="1200" dirty="0" smtClean="0"/>
              <a:t>2016, we have 45 sworn officers, 5 support staff, 13 dispatch staff.  In 37 years the staff has more than doubled occupying the same building. </a:t>
            </a:r>
          </a:p>
          <a:p>
            <a:pPr lvl="1" eaLnBrk="1" hangingPunct="1">
              <a:lnSpc>
                <a:spcPct val="80000"/>
              </a:lnSpc>
            </a:pPr>
            <a:r>
              <a:rPr lang="en-US" sz="1200" dirty="0" smtClean="0"/>
              <a:t>Population 28,000</a:t>
            </a:r>
          </a:p>
          <a:p>
            <a:pPr lvl="1" eaLnBrk="1" hangingPunct="1">
              <a:lnSpc>
                <a:spcPct val="80000"/>
              </a:lnSpc>
              <a:buFont typeface="Wingdings" pitchFamily="2" charset="2"/>
              <a:buNone/>
            </a:pPr>
            <a:endParaRPr lang="en-US" sz="1200" dirty="0" smtClean="0"/>
          </a:p>
          <a:p>
            <a:pPr eaLnBrk="1" hangingPunct="1">
              <a:lnSpc>
                <a:spcPct val="80000"/>
              </a:lnSpc>
            </a:pPr>
            <a:r>
              <a:rPr lang="en-US" sz="1200" b="1" dirty="0" smtClean="0"/>
              <a:t>NOTE:</a:t>
            </a:r>
            <a:r>
              <a:rPr lang="en-US" sz="1200" dirty="0" smtClean="0"/>
              <a:t> Photographs in the following presentation are identified by; </a:t>
            </a:r>
          </a:p>
          <a:p>
            <a:pPr lvl="1" eaLnBrk="1" hangingPunct="1">
              <a:lnSpc>
                <a:spcPct val="80000"/>
              </a:lnSpc>
            </a:pPr>
            <a:r>
              <a:rPr lang="en-US" sz="1200" b="1" dirty="0" smtClean="0"/>
              <a:t>BLACK</a:t>
            </a:r>
            <a:r>
              <a:rPr lang="en-US" sz="1200" dirty="0" smtClean="0"/>
              <a:t> outlined are of Newtown PD, </a:t>
            </a:r>
          </a:p>
          <a:p>
            <a:pPr lvl="1" eaLnBrk="1" hangingPunct="1">
              <a:lnSpc>
                <a:spcPct val="80000"/>
              </a:lnSpc>
            </a:pPr>
            <a:r>
              <a:rPr lang="en-US" sz="1200" b="1" dirty="0" smtClean="0">
                <a:solidFill>
                  <a:schemeClr val="accent2"/>
                </a:solidFill>
              </a:rPr>
              <a:t>RED</a:t>
            </a:r>
            <a:r>
              <a:rPr lang="en-US" sz="1200" dirty="0" smtClean="0"/>
              <a:t> outlined are of comparable departments, i.e. Farmington/Wethersfield.</a:t>
            </a:r>
          </a:p>
        </p:txBody>
      </p:sp>
      <p:sp>
        <p:nvSpPr>
          <p:cNvPr id="5124" name="Rectangle 5"/>
          <p:cNvSpPr>
            <a:spLocks noChangeArrowheads="1"/>
          </p:cNvSpPr>
          <p:nvPr/>
        </p:nvSpPr>
        <p:spPr bwMode="auto">
          <a:xfrm>
            <a:off x="7086600" y="6400800"/>
            <a:ext cx="1672253" cy="230832"/>
          </a:xfrm>
          <a:prstGeom prst="rect">
            <a:avLst/>
          </a:prstGeom>
          <a:noFill/>
          <a:ln w="9525">
            <a:noFill/>
            <a:miter lim="800000"/>
            <a:headEnd/>
            <a:tailEnd/>
          </a:ln>
        </p:spPr>
        <p:txBody>
          <a:bodyPr wrap="none">
            <a:spAutoFit/>
          </a:bodyPr>
          <a:lstStyle/>
          <a:p>
            <a:r>
              <a:rPr lang="en-US" sz="900" dirty="0"/>
              <a:t>By </a:t>
            </a:r>
            <a:r>
              <a:rPr lang="en-US" sz="900" dirty="0" smtClean="0"/>
              <a:t>Lieutenant </a:t>
            </a:r>
            <a:r>
              <a:rPr lang="en-US" sz="900" dirty="0"/>
              <a:t>David Kullgren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TotalTime>
  <Words>2206</Words>
  <Application>Microsoft Office PowerPoint</Application>
  <PresentationFormat>On-screen Show (4:3)</PresentationFormat>
  <Paragraphs>356</Paragraphs>
  <Slides>41</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Gabriola</vt:lpstr>
      <vt:lpstr>Times New Roman</vt:lpstr>
      <vt:lpstr>Wingdings</vt:lpstr>
      <vt:lpstr>Layers</vt:lpstr>
      <vt:lpstr>Newtown Police Department Facility Needs Assessment &amp; Validation</vt:lpstr>
      <vt:lpstr>19 Years of Research,  19 Years of Facts.</vt:lpstr>
      <vt:lpstr>Why a New Facility is Needed</vt:lpstr>
      <vt:lpstr>Further Validation</vt:lpstr>
      <vt:lpstr>Current CIP Allocations</vt:lpstr>
      <vt:lpstr>Talking Points</vt:lpstr>
      <vt:lpstr>Areas of Extreme Concern</vt:lpstr>
      <vt:lpstr>Areas of Extreme Concern  (continued)</vt:lpstr>
      <vt:lpstr>Comparison of the Newtown PD to Wethersfield PD &amp; Farmington PD</vt:lpstr>
      <vt:lpstr>Building Exterior</vt:lpstr>
      <vt:lpstr>Parking, Front</vt:lpstr>
      <vt:lpstr>Parking, Rear</vt:lpstr>
      <vt:lpstr>Lobby</vt:lpstr>
      <vt:lpstr>Training / Roll Call / Classroom</vt:lpstr>
      <vt:lpstr>Community Room</vt:lpstr>
      <vt:lpstr>Records</vt:lpstr>
      <vt:lpstr>Communications / Server Room</vt:lpstr>
      <vt:lpstr>Day Room / Kitchen</vt:lpstr>
      <vt:lpstr>Evidence</vt:lpstr>
      <vt:lpstr>Sally Port</vt:lpstr>
      <vt:lpstr>Prisoner Processing Area 1</vt:lpstr>
      <vt:lpstr>Prisoner Processing Area 2</vt:lpstr>
      <vt:lpstr>Cell Block</vt:lpstr>
      <vt:lpstr>Sergeant Office</vt:lpstr>
      <vt:lpstr>Administrative Work Area</vt:lpstr>
      <vt:lpstr>Chief’s Office</vt:lpstr>
      <vt:lpstr>Lieutenant’s Office</vt:lpstr>
      <vt:lpstr>Captain’s Office</vt:lpstr>
      <vt:lpstr>Detective Bureau</vt:lpstr>
      <vt:lpstr>Locker Rooms</vt:lpstr>
      <vt:lpstr>Storage</vt:lpstr>
      <vt:lpstr>Impound Area</vt:lpstr>
      <vt:lpstr>Armory</vt:lpstr>
      <vt:lpstr>Administrative Sgt’s Office</vt:lpstr>
      <vt:lpstr>Fitness Center</vt:lpstr>
      <vt:lpstr>Firearms Training</vt:lpstr>
      <vt:lpstr>Conclusion &amp; Recommendations</vt:lpstr>
      <vt:lpstr>Inspiration </vt:lpstr>
      <vt:lpstr>Attachment A</vt:lpstr>
      <vt:lpstr>Attachment B</vt:lpstr>
      <vt:lpstr>Attachment C</vt:lpstr>
    </vt:vector>
  </TitlesOfParts>
  <Company>Town of Newtown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Newtown Police Department Facility Needs Assessment</dc:title>
  <dc:creator>p31072</dc:creator>
  <cp:lastModifiedBy>David Kullgren</cp:lastModifiedBy>
  <cp:revision>164</cp:revision>
  <dcterms:created xsi:type="dcterms:W3CDTF">2009-08-15T17:11:51Z</dcterms:created>
  <dcterms:modified xsi:type="dcterms:W3CDTF">2018-08-23T18:58:20Z</dcterms:modified>
</cp:coreProperties>
</file>